
<file path=[Content_Types].xml><?xml version="1.0" encoding="utf-8"?>
<Types xmlns="http://schemas.openxmlformats.org/package/2006/content-types">
  <Default Extension="emf" ContentType="image/x-emf"/>
  <Default Extension="jfif" ContentType="image/jpeg"/>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vsdx" ContentType="application/vnd.ms-visio.drawi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media/image9.jpg" ContentType="image/png"/>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6" r:id="rId2"/>
    <p:sldId id="257" r:id="rId3"/>
    <p:sldId id="258" r:id="rId4"/>
    <p:sldId id="259" r:id="rId5"/>
    <p:sldId id="260" r:id="rId6"/>
    <p:sldId id="265" r:id="rId7"/>
    <p:sldId id="266" r:id="rId8"/>
    <p:sldId id="264" r:id="rId9"/>
    <p:sldId id="261" r:id="rId10"/>
    <p:sldId id="267" r:id="rId11"/>
    <p:sldId id="268" r:id="rId12"/>
    <p:sldId id="262" r:id="rId13"/>
    <p:sldId id="263" r:id="rId14"/>
    <p:sldId id="269" r:id="rId15"/>
    <p:sldId id="270" r:id="rId16"/>
    <p:sldId id="271"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5580" autoAdjust="0"/>
  </p:normalViewPr>
  <p:slideViewPr>
    <p:cSldViewPr snapToGrid="0">
      <p:cViewPr varScale="1">
        <p:scale>
          <a:sx n="98" d="100"/>
          <a:sy n="98" d="100"/>
        </p:scale>
        <p:origin x="318" y="7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281BDF7-DA37-4981-9868-0091D919F552}" type="datetimeFigureOut">
              <a:rPr lang="zh-CN" altLang="en-US" smtClean="0"/>
              <a:t>2019/12/13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E26D512-BE43-4EF9-8684-C9ECD2A4C447}" type="slidenum">
              <a:rPr lang="zh-CN" altLang="en-US" smtClean="0"/>
              <a:t>‹#›</a:t>
            </a:fld>
            <a:endParaRPr lang="zh-CN" altLang="en-US"/>
          </a:p>
        </p:txBody>
      </p:sp>
    </p:spTree>
    <p:extLst>
      <p:ext uri="{BB962C8B-B14F-4D97-AF65-F5344CB8AC3E}">
        <p14:creationId xmlns:p14="http://schemas.microsoft.com/office/powerpoint/2010/main" val="9418305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s://towardsdatascience.com/snorkel-a-weak-supervision-system-a8943c9b639f"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26D512-BE43-4EF9-8684-C9ECD2A4C447}" type="slidenum">
              <a:rPr lang="zh-CN" altLang="en-US" smtClean="0"/>
              <a:t>6</a:t>
            </a:fld>
            <a:endParaRPr lang="zh-CN" altLang="en-US"/>
          </a:p>
        </p:txBody>
      </p:sp>
    </p:spTree>
    <p:extLst>
      <p:ext uri="{BB962C8B-B14F-4D97-AF65-F5344CB8AC3E}">
        <p14:creationId xmlns:p14="http://schemas.microsoft.com/office/powerpoint/2010/main" val="282867211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u="none" dirty="0">
                <a:hlinkClick r:id="rId3"/>
              </a:rPr>
              <a:t>Snorkel</a:t>
            </a:r>
            <a:r>
              <a:rPr lang="zh-CN" altLang="en-US" u="none" dirty="0">
                <a:hlinkClick r:id="rId3"/>
              </a:rPr>
              <a:t>：</a:t>
            </a:r>
            <a:r>
              <a:rPr lang="en-US" altLang="zh-CN" dirty="0">
                <a:hlinkClick r:id="rId3"/>
              </a:rPr>
              <a:t>https://towardsdatascience.com/snorkel-a-weak-supervision-system-a8943c9b639f</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3E26D512-BE43-4EF9-8684-C9ECD2A4C447}" type="slidenum">
              <a:rPr lang="zh-CN" altLang="en-US" smtClean="0"/>
              <a:t>7</a:t>
            </a:fld>
            <a:endParaRPr lang="zh-CN" altLang="en-US"/>
          </a:p>
        </p:txBody>
      </p:sp>
    </p:spTree>
    <p:extLst>
      <p:ext uri="{BB962C8B-B14F-4D97-AF65-F5344CB8AC3E}">
        <p14:creationId xmlns:p14="http://schemas.microsoft.com/office/powerpoint/2010/main" val="29822266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26D512-BE43-4EF9-8684-C9ECD2A4C447}" type="slidenum">
              <a:rPr lang="zh-CN" altLang="en-US" smtClean="0"/>
              <a:t>9</a:t>
            </a:fld>
            <a:endParaRPr lang="zh-CN" altLang="en-US"/>
          </a:p>
        </p:txBody>
      </p:sp>
    </p:spTree>
    <p:extLst>
      <p:ext uri="{BB962C8B-B14F-4D97-AF65-F5344CB8AC3E}">
        <p14:creationId xmlns:p14="http://schemas.microsoft.com/office/powerpoint/2010/main" val="28918317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26D512-BE43-4EF9-8684-C9ECD2A4C447}" type="slidenum">
              <a:rPr lang="zh-CN" altLang="en-US" smtClean="0"/>
              <a:t>10</a:t>
            </a:fld>
            <a:endParaRPr lang="zh-CN" altLang="en-US"/>
          </a:p>
        </p:txBody>
      </p:sp>
    </p:spTree>
    <p:extLst>
      <p:ext uri="{BB962C8B-B14F-4D97-AF65-F5344CB8AC3E}">
        <p14:creationId xmlns:p14="http://schemas.microsoft.com/office/powerpoint/2010/main" val="7606936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3E26D512-BE43-4EF9-8684-C9ECD2A4C447}" type="slidenum">
              <a:rPr lang="zh-CN" altLang="en-US" smtClean="0"/>
              <a:t>11</a:t>
            </a:fld>
            <a:endParaRPr lang="zh-CN" altLang="en-US"/>
          </a:p>
        </p:txBody>
      </p:sp>
    </p:spTree>
    <p:extLst>
      <p:ext uri="{BB962C8B-B14F-4D97-AF65-F5344CB8AC3E}">
        <p14:creationId xmlns:p14="http://schemas.microsoft.com/office/powerpoint/2010/main" val="40867171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机器学习中图像识别的训练是根据像素点进行的，因此，图像标注的质量好坏取决于像素点的判定准确性。</a:t>
            </a:r>
            <a:endParaRPr lang="en-US" altLang="zh-CN" dirty="0"/>
          </a:p>
          <a:p>
            <a:r>
              <a:rPr lang="zh-CN" altLang="en-US" sz="1200" b="0" i="0" u="none" strike="noStrike" kern="1200" baseline="0" dirty="0">
                <a:solidFill>
                  <a:schemeClr val="tx1"/>
                </a:solidFill>
                <a:latin typeface="+mn-lt"/>
                <a:ea typeface="+mn-ea"/>
                <a:cs typeface="+mn-cs"/>
              </a:rPr>
              <a:t>在进行语音标注时</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标注员需要时刻关注语音数据发音的时间轴与标注区域的音标是否同步</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所以</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标注与发音时间轴的误差要控制在</a:t>
            </a:r>
            <a:r>
              <a:rPr lang="en-US" altLang="zh-CN" sz="1200" b="0" i="0" u="none" strike="noStrike" kern="1200" baseline="0" dirty="0">
                <a:solidFill>
                  <a:schemeClr val="tx1"/>
                </a:solidFill>
                <a:latin typeface="+mn-lt"/>
                <a:ea typeface="+mn-ea"/>
                <a:cs typeface="+mn-cs"/>
              </a:rPr>
              <a:t>1 </a:t>
            </a:r>
            <a:r>
              <a:rPr lang="zh-CN" altLang="en-US" sz="1200" b="0" i="0" u="none" strike="noStrike" kern="1200" baseline="0" dirty="0">
                <a:solidFill>
                  <a:schemeClr val="tx1"/>
                </a:solidFill>
                <a:latin typeface="+mn-lt"/>
                <a:ea typeface="+mn-ea"/>
                <a:cs typeface="+mn-cs"/>
              </a:rPr>
              <a:t>个语音帧以内</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如果误差超过</a:t>
            </a:r>
            <a:r>
              <a:rPr lang="en-US" altLang="zh-CN" sz="1200" b="0" i="0" u="none" strike="noStrike" kern="1200" baseline="0" dirty="0">
                <a:solidFill>
                  <a:schemeClr val="tx1"/>
                </a:solidFill>
                <a:latin typeface="+mn-lt"/>
                <a:ea typeface="+mn-ea"/>
                <a:cs typeface="+mn-cs"/>
              </a:rPr>
              <a:t>1 </a:t>
            </a:r>
            <a:r>
              <a:rPr lang="zh-CN" altLang="en-US" sz="1200" b="0" i="0" u="none" strike="noStrike" kern="1200" baseline="0" dirty="0">
                <a:solidFill>
                  <a:schemeClr val="tx1"/>
                </a:solidFill>
                <a:latin typeface="+mn-lt"/>
                <a:ea typeface="+mn-ea"/>
                <a:cs typeface="+mn-cs"/>
              </a:rPr>
              <a:t>个语音帧</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很容易标注到下一个发音</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从而产生更</a:t>
            </a:r>
          </a:p>
          <a:p>
            <a:r>
              <a:rPr lang="zh-CN" altLang="en-US" sz="1200" b="0" i="0" u="none" strike="noStrike" kern="1200" baseline="0" dirty="0">
                <a:solidFill>
                  <a:schemeClr val="tx1"/>
                </a:solidFill>
                <a:latin typeface="+mn-lt"/>
                <a:ea typeface="+mn-ea"/>
                <a:cs typeface="+mn-cs"/>
              </a:rPr>
              <a:t>多的噪声数据</a:t>
            </a:r>
            <a:r>
              <a:rPr lang="en-US" altLang="zh-CN" sz="1200" b="0" i="0" u="none" strike="noStrike" kern="1200" baseline="0" dirty="0">
                <a:solidFill>
                  <a:schemeClr val="tx1"/>
                </a:solidFill>
                <a:latin typeface="+mn-lt"/>
                <a:ea typeface="+mn-ea"/>
                <a:cs typeface="+mn-cs"/>
              </a:rPr>
              <a:t>.</a:t>
            </a:r>
          </a:p>
          <a:p>
            <a:r>
              <a:rPr lang="zh-CN" altLang="en-US" sz="1200" b="0" i="0" u="none" strike="noStrike" kern="1200" baseline="0" dirty="0">
                <a:solidFill>
                  <a:schemeClr val="tx1"/>
                </a:solidFill>
                <a:latin typeface="+mn-lt"/>
                <a:ea typeface="+mn-ea"/>
                <a:cs typeface="+mn-cs"/>
              </a:rPr>
              <a:t>由于文本标注中的任务较多</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不同任务的质量标准各有不同</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例如</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中文分词的质量标准是标注好的分词与词典中的词语一致</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不存在歧义</a:t>
            </a:r>
            <a:r>
              <a:rPr lang="en-US" altLang="zh-CN" sz="1200" b="0" i="0" u="none" strike="noStrike" kern="1200" baseline="0" dirty="0">
                <a:solidFill>
                  <a:schemeClr val="tx1"/>
                </a:solidFill>
                <a:latin typeface="+mn-lt"/>
                <a:ea typeface="+mn-ea"/>
                <a:cs typeface="+mn-cs"/>
              </a:rPr>
              <a:t>.</a:t>
            </a:r>
            <a:r>
              <a:rPr lang="zh-CN" altLang="en-US" sz="1200" b="0" i="0" u="none" strike="noStrike" kern="1200" baseline="0" dirty="0">
                <a:solidFill>
                  <a:schemeClr val="tx1"/>
                </a:solidFill>
                <a:latin typeface="+mn-lt"/>
                <a:ea typeface="+mn-ea"/>
                <a:cs typeface="+mn-cs"/>
              </a:rPr>
              <a:t>情感标注的质量标准则要求对标注句子的情感分类级别正确，而语义标注的质量标准是标注清楚词语或句子的真实语义</a:t>
            </a:r>
            <a:r>
              <a:rPr lang="en-US" altLang="zh-CN" sz="1200" b="0" i="0" u="none" strike="noStrike" kern="1200" baseline="0" dirty="0">
                <a:solidFill>
                  <a:schemeClr val="tx1"/>
                </a:solidFill>
                <a:latin typeface="+mn-lt"/>
                <a:ea typeface="+mn-ea"/>
                <a:cs typeface="+mn-cs"/>
              </a:rPr>
              <a:t>.</a:t>
            </a:r>
            <a:endParaRPr lang="zh-CN" altLang="en-US" dirty="0"/>
          </a:p>
        </p:txBody>
      </p:sp>
      <p:sp>
        <p:nvSpPr>
          <p:cNvPr id="4" name="灯片编号占位符 3"/>
          <p:cNvSpPr>
            <a:spLocks noGrp="1"/>
          </p:cNvSpPr>
          <p:nvPr>
            <p:ph type="sldNum" sz="quarter" idx="5"/>
          </p:nvPr>
        </p:nvSpPr>
        <p:spPr/>
        <p:txBody>
          <a:bodyPr/>
          <a:lstStyle/>
          <a:p>
            <a:fld id="{3E26D512-BE43-4EF9-8684-C9ECD2A4C447}" type="slidenum">
              <a:rPr lang="zh-CN" altLang="en-US" smtClean="0"/>
              <a:t>12</a:t>
            </a:fld>
            <a:endParaRPr lang="zh-CN" altLang="en-US"/>
          </a:p>
        </p:txBody>
      </p:sp>
    </p:spTree>
    <p:extLst>
      <p:ext uri="{BB962C8B-B14F-4D97-AF65-F5344CB8AC3E}">
        <p14:creationId xmlns:p14="http://schemas.microsoft.com/office/powerpoint/2010/main" val="31095659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4387149-6095-4DBC-90B8-D3AFDCF9C57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2FD0511-DF8F-4093-B1F7-3516EDD881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2352C76D-D4E8-49D5-AFB4-A6FEF0F72B21}"/>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5" name="页脚占位符 4">
            <a:extLst>
              <a:ext uri="{FF2B5EF4-FFF2-40B4-BE49-F238E27FC236}">
                <a16:creationId xmlns:a16="http://schemas.microsoft.com/office/drawing/2014/main" id="{A38343CC-F26B-4B38-A9A8-EEA44A15426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F6102F7-7987-4330-9DC9-6B5EECDD7213}"/>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26661925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F363EE-9B12-4070-BBF7-1C107D7AAF8D}"/>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F93A58AA-225F-4B94-B315-FD90D0027E6B}"/>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F97E496D-B5F0-4DC6-8A32-EB25FF6004D4}"/>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5" name="页脚占位符 4">
            <a:extLst>
              <a:ext uri="{FF2B5EF4-FFF2-40B4-BE49-F238E27FC236}">
                <a16:creationId xmlns:a16="http://schemas.microsoft.com/office/drawing/2014/main" id="{ECBED749-BBD1-4177-A39D-587930DBF7A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C595EB-CF7C-4EDF-9A08-3CB7E747F425}"/>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401989154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39B659D5-5FEF-41F2-B57E-F1491FD04CEB}"/>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DE85A475-40D3-4165-966B-9C0AD8171EF2}"/>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9BAA0BB4-5D68-4803-A1E6-AE9923D852FA}"/>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5" name="页脚占位符 4">
            <a:extLst>
              <a:ext uri="{FF2B5EF4-FFF2-40B4-BE49-F238E27FC236}">
                <a16:creationId xmlns:a16="http://schemas.microsoft.com/office/drawing/2014/main" id="{39B6486B-66F7-4D95-8EE7-317C5170DB8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DB13388-DD77-495B-9306-D91D4A60A6F6}"/>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25189467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6CDF86D-D54B-4A10-8BC9-D017A34712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5C050D-23C9-422F-BA32-844E856E80D3}"/>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7177D9B1-A62E-4C5F-9FE9-0C031BCAA71E}"/>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5" name="页脚占位符 4">
            <a:extLst>
              <a:ext uri="{FF2B5EF4-FFF2-40B4-BE49-F238E27FC236}">
                <a16:creationId xmlns:a16="http://schemas.microsoft.com/office/drawing/2014/main" id="{5190AB83-FB74-4576-906A-E08C76116DE0}"/>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6EE6FC6-A1BC-4DAC-A12F-385A414A9B2A}"/>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31931989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053DB0C-4890-452A-AA10-B175E8C6760C}"/>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05539F2E-0D9E-4404-AA42-21EB745AE5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AF3DD4F7-4347-4B8C-AA06-B0E27472CC94}"/>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5" name="页脚占位符 4">
            <a:extLst>
              <a:ext uri="{FF2B5EF4-FFF2-40B4-BE49-F238E27FC236}">
                <a16:creationId xmlns:a16="http://schemas.microsoft.com/office/drawing/2014/main" id="{8982BA39-F7F2-419A-ACC6-D8F84E9A5AA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C7F9861-44E8-4D48-B183-85950C57FC49}"/>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36737499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65A7DF-06B8-491C-8D22-05C1A578BFFB}"/>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CDE4557B-D351-4EC9-A96C-9B89D6346F5C}"/>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4E4D7729-AC99-4485-BC90-2749CD0B37E6}"/>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3282F48B-91A5-47C5-8A8A-8B8CD5609DA2}"/>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6" name="页脚占位符 5">
            <a:extLst>
              <a:ext uri="{FF2B5EF4-FFF2-40B4-BE49-F238E27FC236}">
                <a16:creationId xmlns:a16="http://schemas.microsoft.com/office/drawing/2014/main" id="{08D1FC52-5B72-4C82-BD68-DA97CFEE8272}"/>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81FD7B48-8676-41BA-84CA-0D1B937B915A}"/>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3247609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ADD680-9CB4-4EC6-A0AB-9F2CA6099FF4}"/>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7F2B935A-0C5D-4CA9-95DC-D3D5F076B26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C5A0B1A4-A6C6-474C-98E8-D5B6BE8330D4}"/>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5CD1701A-84E3-4C4C-8E14-C98F1D8C0184}"/>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B2C16ED3-9B6F-48E5-AA53-F5599B444808}"/>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17E17804-FD5F-4029-8E81-782A1CEA7380}"/>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8" name="页脚占位符 7">
            <a:extLst>
              <a:ext uri="{FF2B5EF4-FFF2-40B4-BE49-F238E27FC236}">
                <a16:creationId xmlns:a16="http://schemas.microsoft.com/office/drawing/2014/main" id="{01939469-D693-41E8-A773-492673B3A833}"/>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F14DF23-20AD-41C0-A192-E7CF2480B58A}"/>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15345233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D02A1C8-6AE3-4132-9F5E-082224C5ABF9}"/>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9DF8C69F-B59D-490F-B878-263B6414E538}"/>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4" name="页脚占位符 3">
            <a:extLst>
              <a:ext uri="{FF2B5EF4-FFF2-40B4-BE49-F238E27FC236}">
                <a16:creationId xmlns:a16="http://schemas.microsoft.com/office/drawing/2014/main" id="{185E30EF-0D6D-4083-9281-BCCF4CA3455A}"/>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4023B25-65E3-42AE-BE16-B3DB9B1B718D}"/>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172852376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DC0790A8-A8C3-4490-8F79-EB14E3D3BBBA}"/>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3" name="页脚占位符 2">
            <a:extLst>
              <a:ext uri="{FF2B5EF4-FFF2-40B4-BE49-F238E27FC236}">
                <a16:creationId xmlns:a16="http://schemas.microsoft.com/office/drawing/2014/main" id="{2F4F3A54-2802-4A4A-8A7B-A3D5CD9A3C4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DEA1ED45-1335-4E3C-BEE0-5675AA1E41B1}"/>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30070017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630532-4246-4FEF-B021-5B2F8B6C9C26}"/>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991CBEAC-022D-4F46-B2D2-6B91120D83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0D0D2EE4-5DFD-42B5-94E3-E4AC4180A51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1DCE18D-4FEE-4DE5-9417-8F8EBCA231EB}"/>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6" name="页脚占位符 5">
            <a:extLst>
              <a:ext uri="{FF2B5EF4-FFF2-40B4-BE49-F238E27FC236}">
                <a16:creationId xmlns:a16="http://schemas.microsoft.com/office/drawing/2014/main" id="{C6A10785-6D40-490B-96C7-B482D5F6C9B5}"/>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2B8D6513-6D45-4A00-9DDD-664D5EC6F6F4}"/>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158362630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8D11678-D0DE-40FE-8EB8-C33A354636C8}"/>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C66D76FE-A855-4FE3-B8DC-6468CD4D1B7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4A292D0-BC78-48AE-8458-F0FD17C6E13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A753EDC8-EE15-47F7-A9D2-2D3127E4ABCB}"/>
              </a:ext>
            </a:extLst>
          </p:cNvPr>
          <p:cNvSpPr>
            <a:spLocks noGrp="1"/>
          </p:cNvSpPr>
          <p:nvPr>
            <p:ph type="dt" sz="half" idx="10"/>
          </p:nvPr>
        </p:nvSpPr>
        <p:spPr/>
        <p:txBody>
          <a:bodyPr/>
          <a:lstStyle/>
          <a:p>
            <a:fld id="{71AF420A-9408-4EDA-A6A7-98AB9BBD7E8F}" type="datetimeFigureOut">
              <a:rPr lang="zh-CN" altLang="en-US" smtClean="0"/>
              <a:t>2019/12/13</a:t>
            </a:fld>
            <a:endParaRPr lang="zh-CN" altLang="en-US"/>
          </a:p>
        </p:txBody>
      </p:sp>
      <p:sp>
        <p:nvSpPr>
          <p:cNvPr id="6" name="页脚占位符 5">
            <a:extLst>
              <a:ext uri="{FF2B5EF4-FFF2-40B4-BE49-F238E27FC236}">
                <a16:creationId xmlns:a16="http://schemas.microsoft.com/office/drawing/2014/main" id="{0309E525-FC20-4686-BE68-39133669E18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12C44EC-C9FD-4DDD-8DA7-9C0925654FBC}"/>
              </a:ext>
            </a:extLst>
          </p:cNvPr>
          <p:cNvSpPr>
            <a:spLocks noGrp="1"/>
          </p:cNvSpPr>
          <p:nvPr>
            <p:ph type="sldNum" sz="quarter" idx="12"/>
          </p:nvPr>
        </p:nvSpPr>
        <p:spPr/>
        <p:txBody>
          <a:body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40738196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8CD5C37-24F7-420B-9992-330D47BA02E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B6C32144-0182-4A10-814A-8F85E3FD860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A1019DEB-F8DD-4AB6-8287-B3C35348904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1AF420A-9408-4EDA-A6A7-98AB9BBD7E8F}" type="datetimeFigureOut">
              <a:rPr lang="zh-CN" altLang="en-US" smtClean="0"/>
              <a:t>2019/12/13</a:t>
            </a:fld>
            <a:endParaRPr lang="zh-CN" altLang="en-US"/>
          </a:p>
        </p:txBody>
      </p:sp>
      <p:sp>
        <p:nvSpPr>
          <p:cNvPr id="5" name="页脚占位符 4">
            <a:extLst>
              <a:ext uri="{FF2B5EF4-FFF2-40B4-BE49-F238E27FC236}">
                <a16:creationId xmlns:a16="http://schemas.microsoft.com/office/drawing/2014/main" id="{0D6F33DA-BEE7-4AA3-8D49-111B5C79AE6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5C538620-AB61-4A23-876C-3F4F4C8270D6}"/>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D7C7E2A-5638-4B72-84BD-09A09A473307}" type="slidenum">
              <a:rPr lang="zh-CN" altLang="en-US" smtClean="0"/>
              <a:t>‹#›</a:t>
            </a:fld>
            <a:endParaRPr lang="zh-CN" altLang="en-US"/>
          </a:p>
        </p:txBody>
      </p:sp>
    </p:spTree>
    <p:extLst>
      <p:ext uri="{BB962C8B-B14F-4D97-AF65-F5344CB8AC3E}">
        <p14:creationId xmlns:p14="http://schemas.microsoft.com/office/powerpoint/2010/main" val="122866647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package" Target="../embeddings/Microsoft_Visio_Drawing.vsdx"/><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3.emf"/></Relationships>
</file>

<file path=ppt/slides/_rels/slide4.xml.rels><?xml version="1.0" encoding="UTF-8" standalone="yes"?>
<Relationships xmlns="http://schemas.openxmlformats.org/package/2006/relationships"><Relationship Id="rId3" Type="http://schemas.openxmlformats.org/officeDocument/2006/relationships/image" Target="../media/image5.jpg"/><Relationship Id="rId7" Type="http://schemas.openxmlformats.org/officeDocument/2006/relationships/image" Target="../media/image9.jpg"/><Relationship Id="rId2" Type="http://schemas.openxmlformats.org/officeDocument/2006/relationships/image" Target="../media/image4.jpg"/><Relationship Id="rId1" Type="http://schemas.openxmlformats.org/officeDocument/2006/relationships/slideLayout" Target="../slideLayouts/slideLayout2.xml"/><Relationship Id="rId6" Type="http://schemas.openxmlformats.org/officeDocument/2006/relationships/image" Target="../media/image8.jfif"/><Relationship Id="rId5" Type="http://schemas.openxmlformats.org/officeDocument/2006/relationships/image" Target="../media/image7.jpg"/><Relationship Id="rId4" Type="http://schemas.openxmlformats.org/officeDocument/2006/relationships/image" Target="../media/image6.jfif"/></Relationships>
</file>

<file path=ppt/slides/_rels/slide5.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12.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7.emf"/><Relationship Id="rId5" Type="http://schemas.openxmlformats.org/officeDocument/2006/relationships/image" Target="../media/image16.jpeg"/><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hyperlink" Target="https://towardsdatascience.com/snorkel-a-weak-supervision-system-a8943c9b639f"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emf"/></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B021E10-6BBF-4B9C-B656-17A4D23AAFB9}"/>
              </a:ext>
            </a:extLst>
          </p:cNvPr>
          <p:cNvSpPr>
            <a:spLocks noGrp="1"/>
          </p:cNvSpPr>
          <p:nvPr>
            <p:ph type="ctrTitle"/>
          </p:nvPr>
        </p:nvSpPr>
        <p:spPr/>
        <p:txBody>
          <a:bodyPr/>
          <a:lstStyle/>
          <a:p>
            <a:r>
              <a:rPr lang="zh-CN" altLang="en-US" dirty="0"/>
              <a:t>数据标注研究综述</a:t>
            </a:r>
          </a:p>
        </p:txBody>
      </p:sp>
      <p:sp>
        <p:nvSpPr>
          <p:cNvPr id="3" name="副标题 2">
            <a:extLst>
              <a:ext uri="{FF2B5EF4-FFF2-40B4-BE49-F238E27FC236}">
                <a16:creationId xmlns:a16="http://schemas.microsoft.com/office/drawing/2014/main" id="{53729280-838F-4CDD-A494-DA6EDE4C7403}"/>
              </a:ext>
            </a:extLst>
          </p:cNvPr>
          <p:cNvSpPr>
            <a:spLocks noGrp="1"/>
          </p:cNvSpPr>
          <p:nvPr>
            <p:ph type="subTitle" idx="1"/>
          </p:nvPr>
        </p:nvSpPr>
        <p:spPr/>
        <p:txBody>
          <a:bodyPr/>
          <a:lstStyle/>
          <a:p>
            <a:r>
              <a:rPr lang="zh-CN" altLang="en-US" dirty="0"/>
              <a:t>蔡莉</a:t>
            </a:r>
            <a:r>
              <a:rPr lang="en-US" altLang="zh-CN" baseline="30000" dirty="0"/>
              <a:t>1,2</a:t>
            </a:r>
            <a:r>
              <a:rPr lang="zh-CN" altLang="en-US" dirty="0"/>
              <a:t>  王淑婷</a:t>
            </a:r>
            <a:r>
              <a:rPr lang="en-US" altLang="zh-CN" baseline="30000" dirty="0"/>
              <a:t>1</a:t>
            </a:r>
            <a:r>
              <a:rPr lang="zh-CN" altLang="en-US" dirty="0"/>
              <a:t>  刘俊辉</a:t>
            </a:r>
            <a:r>
              <a:rPr lang="en-US" altLang="zh-CN" baseline="30000" dirty="0"/>
              <a:t>1</a:t>
            </a:r>
            <a:r>
              <a:rPr lang="zh-CN" altLang="en-US" dirty="0"/>
              <a:t>  朱扬勇</a:t>
            </a:r>
            <a:r>
              <a:rPr lang="en-US" altLang="zh-CN" baseline="30000" dirty="0"/>
              <a:t>2</a:t>
            </a:r>
          </a:p>
          <a:p>
            <a:r>
              <a:rPr lang="en-US" altLang="zh-CN" sz="2000" dirty="0"/>
              <a:t>1</a:t>
            </a:r>
            <a:r>
              <a:rPr lang="zh-CN" altLang="en-US" sz="2000" dirty="0"/>
              <a:t>：云南大学软件学院</a:t>
            </a:r>
            <a:endParaRPr lang="en-US" altLang="zh-CN" sz="2000" dirty="0"/>
          </a:p>
          <a:p>
            <a:r>
              <a:rPr lang="en-US" altLang="zh-CN" sz="2000" dirty="0"/>
              <a:t>2</a:t>
            </a:r>
            <a:r>
              <a:rPr lang="zh-CN" altLang="en-US" sz="2000" dirty="0"/>
              <a:t>：复旦大学计算机科学技术学院</a:t>
            </a:r>
            <a:endParaRPr lang="en-US" altLang="zh-CN" sz="2000" dirty="0"/>
          </a:p>
        </p:txBody>
      </p:sp>
    </p:spTree>
    <p:extLst>
      <p:ext uri="{BB962C8B-B14F-4D97-AF65-F5344CB8AC3E}">
        <p14:creationId xmlns:p14="http://schemas.microsoft.com/office/powerpoint/2010/main" val="39147548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3197778" cy="741780"/>
          </a:xfrm>
        </p:spPr>
        <p:txBody>
          <a:bodyPr>
            <a:normAutofit/>
          </a:bodyPr>
          <a:lstStyle/>
          <a:p>
            <a:r>
              <a:rPr lang="zh-CN" altLang="en-US" sz="3600" dirty="0"/>
              <a:t>数据标注平台</a:t>
            </a:r>
          </a:p>
        </p:txBody>
      </p:sp>
      <p:pic>
        <p:nvPicPr>
          <p:cNvPr id="4" name="图片 3">
            <a:extLst>
              <a:ext uri="{FF2B5EF4-FFF2-40B4-BE49-F238E27FC236}">
                <a16:creationId xmlns:a16="http://schemas.microsoft.com/office/drawing/2014/main" id="{A392719C-1652-4DA5-9666-8F7F81ACA7A8}"/>
              </a:ext>
            </a:extLst>
          </p:cNvPr>
          <p:cNvPicPr>
            <a:picLocks noChangeAspect="1"/>
          </p:cNvPicPr>
          <p:nvPr/>
        </p:nvPicPr>
        <p:blipFill>
          <a:blip r:embed="rId3"/>
          <a:stretch>
            <a:fillRect/>
          </a:stretch>
        </p:blipFill>
        <p:spPr>
          <a:xfrm>
            <a:off x="2468679" y="1548901"/>
            <a:ext cx="6934906" cy="3448911"/>
          </a:xfrm>
          <a:prstGeom prst="rect">
            <a:avLst/>
          </a:prstGeom>
        </p:spPr>
      </p:pic>
    </p:spTree>
    <p:extLst>
      <p:ext uri="{BB962C8B-B14F-4D97-AF65-F5344CB8AC3E}">
        <p14:creationId xmlns:p14="http://schemas.microsoft.com/office/powerpoint/2010/main" val="7536730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8" y="580279"/>
            <a:ext cx="5600509" cy="741780"/>
          </a:xfrm>
        </p:spPr>
        <p:txBody>
          <a:bodyPr>
            <a:normAutofit/>
          </a:bodyPr>
          <a:lstStyle/>
          <a:p>
            <a:r>
              <a:rPr lang="zh-CN" altLang="en-US" sz="3600" dirty="0"/>
              <a:t>数据标注开源工具</a:t>
            </a:r>
          </a:p>
        </p:txBody>
      </p:sp>
      <p:pic>
        <p:nvPicPr>
          <p:cNvPr id="3" name="图片 2">
            <a:extLst>
              <a:ext uri="{FF2B5EF4-FFF2-40B4-BE49-F238E27FC236}">
                <a16:creationId xmlns:a16="http://schemas.microsoft.com/office/drawing/2014/main" id="{F758F8A9-0DA0-4C9A-A931-8C93BB9108A3}"/>
              </a:ext>
            </a:extLst>
          </p:cNvPr>
          <p:cNvPicPr>
            <a:picLocks noChangeAspect="1"/>
          </p:cNvPicPr>
          <p:nvPr/>
        </p:nvPicPr>
        <p:blipFill>
          <a:blip r:embed="rId3"/>
          <a:stretch>
            <a:fillRect/>
          </a:stretch>
        </p:blipFill>
        <p:spPr>
          <a:xfrm>
            <a:off x="532994" y="1322059"/>
            <a:ext cx="11126011" cy="5096431"/>
          </a:xfrm>
          <a:prstGeom prst="rect">
            <a:avLst/>
          </a:prstGeom>
        </p:spPr>
      </p:pic>
    </p:spTree>
    <p:extLst>
      <p:ext uri="{BB962C8B-B14F-4D97-AF65-F5344CB8AC3E}">
        <p14:creationId xmlns:p14="http://schemas.microsoft.com/office/powerpoint/2010/main" val="339095123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3800892" cy="741780"/>
          </a:xfrm>
        </p:spPr>
        <p:txBody>
          <a:bodyPr>
            <a:normAutofit/>
          </a:bodyPr>
          <a:lstStyle/>
          <a:p>
            <a:r>
              <a:rPr lang="zh-CN" altLang="en-US" sz="3600" dirty="0"/>
              <a:t>数据标注规范</a:t>
            </a:r>
          </a:p>
        </p:txBody>
      </p:sp>
      <p:sp>
        <p:nvSpPr>
          <p:cNvPr id="5" name="矩形 4">
            <a:extLst>
              <a:ext uri="{FF2B5EF4-FFF2-40B4-BE49-F238E27FC236}">
                <a16:creationId xmlns:a16="http://schemas.microsoft.com/office/drawing/2014/main" id="{6CD76916-AAB0-41D3-AD97-EE8EBBC65F5B}"/>
              </a:ext>
            </a:extLst>
          </p:cNvPr>
          <p:cNvSpPr/>
          <p:nvPr/>
        </p:nvSpPr>
        <p:spPr>
          <a:xfrm>
            <a:off x="2003899" y="1322961"/>
            <a:ext cx="7140101" cy="1111264"/>
          </a:xfrm>
          <a:prstGeom prst="rect">
            <a:avLst/>
          </a:prstGeom>
          <a:no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6" name="矩形 5">
            <a:extLst>
              <a:ext uri="{FF2B5EF4-FFF2-40B4-BE49-F238E27FC236}">
                <a16:creationId xmlns:a16="http://schemas.microsoft.com/office/drawing/2014/main" id="{25892DD8-A015-4B03-BAAB-9BF8C6E60445}"/>
              </a:ext>
            </a:extLst>
          </p:cNvPr>
          <p:cNvSpPr/>
          <p:nvPr/>
        </p:nvSpPr>
        <p:spPr>
          <a:xfrm>
            <a:off x="2333869" y="1667531"/>
            <a:ext cx="1693382"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rPr>
              <a:t>图像标注</a:t>
            </a:r>
            <a:endParaRPr lang="en-US" altLang="zh-CN" sz="2400" dirty="0">
              <a:ln w="0"/>
              <a:solidFill>
                <a:schemeClr val="accent1"/>
              </a:solidFill>
              <a:effectLst>
                <a:outerShdw blurRad="38100" dist="25400" dir="5400000" algn="ctr" rotWithShape="0">
                  <a:srgbClr val="6E747A">
                    <a:alpha val="43000"/>
                  </a:srgbClr>
                </a:outerShdw>
              </a:effectLst>
            </a:endParaRPr>
          </a:p>
        </p:txBody>
      </p:sp>
      <p:sp>
        <p:nvSpPr>
          <p:cNvPr id="7" name="矩形 6">
            <a:extLst>
              <a:ext uri="{FF2B5EF4-FFF2-40B4-BE49-F238E27FC236}">
                <a16:creationId xmlns:a16="http://schemas.microsoft.com/office/drawing/2014/main" id="{6E4D9203-B023-4A54-BE70-80B57A1D1483}"/>
              </a:ext>
            </a:extLst>
          </p:cNvPr>
          <p:cNvSpPr/>
          <p:nvPr/>
        </p:nvSpPr>
        <p:spPr>
          <a:xfrm>
            <a:off x="4392121" y="1575198"/>
            <a:ext cx="2013570" cy="646331"/>
          </a:xfrm>
          <a:prstGeom prst="rect">
            <a:avLst/>
          </a:prstGeom>
        </p:spPr>
        <p:txBody>
          <a:bodyPr wrap="square">
            <a:spAutoFit/>
          </a:bodyPr>
          <a:lstStyle/>
          <a:p>
            <a:r>
              <a:rPr lang="zh-CN" altLang="en-US" dirty="0"/>
              <a:t>标注像素点越接近标注物的边缘像素</a:t>
            </a:r>
          </a:p>
        </p:txBody>
      </p:sp>
      <p:sp>
        <p:nvSpPr>
          <p:cNvPr id="8" name="矩形 7">
            <a:extLst>
              <a:ext uri="{FF2B5EF4-FFF2-40B4-BE49-F238E27FC236}">
                <a16:creationId xmlns:a16="http://schemas.microsoft.com/office/drawing/2014/main" id="{C873D154-D8B5-4E54-8624-E88A29199099}"/>
              </a:ext>
            </a:extLst>
          </p:cNvPr>
          <p:cNvSpPr/>
          <p:nvPr/>
        </p:nvSpPr>
        <p:spPr>
          <a:xfrm>
            <a:off x="7503056" y="1713698"/>
            <a:ext cx="1569660" cy="369332"/>
          </a:xfrm>
          <a:prstGeom prst="rect">
            <a:avLst/>
          </a:prstGeom>
        </p:spPr>
        <p:txBody>
          <a:bodyPr wrap="none">
            <a:spAutoFit/>
          </a:bodyPr>
          <a:lstStyle/>
          <a:p>
            <a:r>
              <a:rPr lang="zh-CN" altLang="en-US" dirty="0"/>
              <a:t>标注质量越高</a:t>
            </a:r>
          </a:p>
        </p:txBody>
      </p:sp>
      <p:cxnSp>
        <p:nvCxnSpPr>
          <p:cNvPr id="10" name="直接箭头连接符 9">
            <a:extLst>
              <a:ext uri="{FF2B5EF4-FFF2-40B4-BE49-F238E27FC236}">
                <a16:creationId xmlns:a16="http://schemas.microsoft.com/office/drawing/2014/main" id="{426AB334-20B6-4730-9FCA-F0A9B0F963BC}"/>
              </a:ext>
            </a:extLst>
          </p:cNvPr>
          <p:cNvCxnSpPr>
            <a:cxnSpLocks/>
            <a:stCxn id="7" idx="3"/>
            <a:endCxn id="8" idx="1"/>
          </p:cNvCxnSpPr>
          <p:nvPr/>
        </p:nvCxnSpPr>
        <p:spPr>
          <a:xfrm>
            <a:off x="6405691" y="1898364"/>
            <a:ext cx="1097365" cy="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16" name="矩形 15">
            <a:extLst>
              <a:ext uri="{FF2B5EF4-FFF2-40B4-BE49-F238E27FC236}">
                <a16:creationId xmlns:a16="http://schemas.microsoft.com/office/drawing/2014/main" id="{DA475D40-EE84-4A3F-8D2D-A5CABD5BF10A}"/>
              </a:ext>
            </a:extLst>
          </p:cNvPr>
          <p:cNvSpPr/>
          <p:nvPr/>
        </p:nvSpPr>
        <p:spPr>
          <a:xfrm>
            <a:off x="2003899" y="2757391"/>
            <a:ext cx="7140101" cy="1111264"/>
          </a:xfrm>
          <a:prstGeom prst="rect">
            <a:avLst/>
          </a:prstGeom>
          <a:no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17" name="矩形 16">
            <a:extLst>
              <a:ext uri="{FF2B5EF4-FFF2-40B4-BE49-F238E27FC236}">
                <a16:creationId xmlns:a16="http://schemas.microsoft.com/office/drawing/2014/main" id="{1D5D838B-0A9F-4488-96C5-836BB17D029E}"/>
              </a:ext>
            </a:extLst>
          </p:cNvPr>
          <p:cNvSpPr/>
          <p:nvPr/>
        </p:nvSpPr>
        <p:spPr>
          <a:xfrm>
            <a:off x="2333869" y="3101961"/>
            <a:ext cx="1693382"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rPr>
              <a:t>语音标注</a:t>
            </a:r>
            <a:endParaRPr lang="en-US" altLang="zh-CN" sz="2400" dirty="0">
              <a:ln w="0"/>
              <a:solidFill>
                <a:schemeClr val="accent1"/>
              </a:solidFill>
              <a:effectLst>
                <a:outerShdw blurRad="38100" dist="25400" dir="5400000" algn="ctr" rotWithShape="0">
                  <a:srgbClr val="6E747A">
                    <a:alpha val="43000"/>
                  </a:srgbClr>
                </a:outerShdw>
              </a:effectLst>
            </a:endParaRPr>
          </a:p>
        </p:txBody>
      </p:sp>
      <p:sp>
        <p:nvSpPr>
          <p:cNvPr id="18" name="矩形 17">
            <a:extLst>
              <a:ext uri="{FF2B5EF4-FFF2-40B4-BE49-F238E27FC236}">
                <a16:creationId xmlns:a16="http://schemas.microsoft.com/office/drawing/2014/main" id="{6F453790-7CBE-42C1-BE3F-78BAF230CFEC}"/>
              </a:ext>
            </a:extLst>
          </p:cNvPr>
          <p:cNvSpPr/>
          <p:nvPr/>
        </p:nvSpPr>
        <p:spPr>
          <a:xfrm>
            <a:off x="4392121" y="2851358"/>
            <a:ext cx="2013570" cy="923330"/>
          </a:xfrm>
          <a:prstGeom prst="rect">
            <a:avLst/>
          </a:prstGeom>
        </p:spPr>
        <p:txBody>
          <a:bodyPr wrap="square">
            <a:spAutoFit/>
          </a:bodyPr>
          <a:lstStyle/>
          <a:p>
            <a:r>
              <a:rPr lang="zh-CN" altLang="en-US" dirty="0"/>
              <a:t>标注与发音时间轴的误差越小（在</a:t>
            </a:r>
            <a:r>
              <a:rPr lang="en-US" altLang="zh-CN" dirty="0"/>
              <a:t>1 </a:t>
            </a:r>
            <a:r>
              <a:rPr lang="zh-CN" altLang="en-US" dirty="0"/>
              <a:t>个语音帧以内）</a:t>
            </a:r>
          </a:p>
        </p:txBody>
      </p:sp>
      <p:sp>
        <p:nvSpPr>
          <p:cNvPr id="19" name="矩形 18">
            <a:extLst>
              <a:ext uri="{FF2B5EF4-FFF2-40B4-BE49-F238E27FC236}">
                <a16:creationId xmlns:a16="http://schemas.microsoft.com/office/drawing/2014/main" id="{366A3656-378A-47DD-98B0-DBBC8B040BC2}"/>
              </a:ext>
            </a:extLst>
          </p:cNvPr>
          <p:cNvSpPr/>
          <p:nvPr/>
        </p:nvSpPr>
        <p:spPr>
          <a:xfrm>
            <a:off x="7503056" y="3148127"/>
            <a:ext cx="1569660" cy="369332"/>
          </a:xfrm>
          <a:prstGeom prst="rect">
            <a:avLst/>
          </a:prstGeom>
        </p:spPr>
        <p:txBody>
          <a:bodyPr wrap="none">
            <a:spAutoFit/>
          </a:bodyPr>
          <a:lstStyle/>
          <a:p>
            <a:r>
              <a:rPr lang="zh-CN" altLang="en-US" dirty="0"/>
              <a:t>标注质量越高</a:t>
            </a:r>
          </a:p>
        </p:txBody>
      </p:sp>
      <p:cxnSp>
        <p:nvCxnSpPr>
          <p:cNvPr id="20" name="直接箭头连接符 19">
            <a:extLst>
              <a:ext uri="{FF2B5EF4-FFF2-40B4-BE49-F238E27FC236}">
                <a16:creationId xmlns:a16="http://schemas.microsoft.com/office/drawing/2014/main" id="{981A3CE6-FCF3-445A-898A-B1E8E0C3A351}"/>
              </a:ext>
            </a:extLst>
          </p:cNvPr>
          <p:cNvCxnSpPr>
            <a:cxnSpLocks/>
            <a:stCxn id="18" idx="3"/>
            <a:endCxn id="19" idx="1"/>
          </p:cNvCxnSpPr>
          <p:nvPr/>
        </p:nvCxnSpPr>
        <p:spPr>
          <a:xfrm>
            <a:off x="6405691" y="3313023"/>
            <a:ext cx="1097365" cy="1977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4" name="矩形 23">
            <a:extLst>
              <a:ext uri="{FF2B5EF4-FFF2-40B4-BE49-F238E27FC236}">
                <a16:creationId xmlns:a16="http://schemas.microsoft.com/office/drawing/2014/main" id="{6DC18777-F359-4681-A8D8-2A15CA346E65}"/>
              </a:ext>
            </a:extLst>
          </p:cNvPr>
          <p:cNvSpPr/>
          <p:nvPr/>
        </p:nvSpPr>
        <p:spPr>
          <a:xfrm>
            <a:off x="2003899" y="4263379"/>
            <a:ext cx="7140101" cy="2176331"/>
          </a:xfrm>
          <a:prstGeom prst="rect">
            <a:avLst/>
          </a:prstGeom>
          <a:no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25" name="矩形 24">
            <a:extLst>
              <a:ext uri="{FF2B5EF4-FFF2-40B4-BE49-F238E27FC236}">
                <a16:creationId xmlns:a16="http://schemas.microsoft.com/office/drawing/2014/main" id="{C52291B0-7952-4A2F-85CE-57BC3BAAB1FA}"/>
              </a:ext>
            </a:extLst>
          </p:cNvPr>
          <p:cNvSpPr/>
          <p:nvPr/>
        </p:nvSpPr>
        <p:spPr>
          <a:xfrm>
            <a:off x="2306747" y="5120711"/>
            <a:ext cx="1693382"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rPr>
              <a:t>文本标注</a:t>
            </a:r>
            <a:endParaRPr lang="en-US" altLang="zh-CN" sz="2400" dirty="0">
              <a:ln w="0"/>
              <a:solidFill>
                <a:schemeClr val="accent1"/>
              </a:solidFill>
              <a:effectLst>
                <a:outerShdw blurRad="38100" dist="25400" dir="5400000" algn="ctr" rotWithShape="0">
                  <a:srgbClr val="6E747A">
                    <a:alpha val="43000"/>
                  </a:srgbClr>
                </a:outerShdw>
              </a:effectLst>
            </a:endParaRPr>
          </a:p>
        </p:txBody>
      </p:sp>
      <p:sp>
        <p:nvSpPr>
          <p:cNvPr id="26" name="矩形 25">
            <a:extLst>
              <a:ext uri="{FF2B5EF4-FFF2-40B4-BE49-F238E27FC236}">
                <a16:creationId xmlns:a16="http://schemas.microsoft.com/office/drawing/2014/main" id="{46E71A5A-A599-4394-AE1A-06D95450E39F}"/>
              </a:ext>
            </a:extLst>
          </p:cNvPr>
          <p:cNvSpPr/>
          <p:nvPr/>
        </p:nvSpPr>
        <p:spPr>
          <a:xfrm>
            <a:off x="4392121" y="4528238"/>
            <a:ext cx="2013570" cy="369332"/>
          </a:xfrm>
          <a:prstGeom prst="rect">
            <a:avLst/>
          </a:prstGeom>
        </p:spPr>
        <p:txBody>
          <a:bodyPr wrap="square">
            <a:spAutoFit/>
          </a:bodyPr>
          <a:lstStyle/>
          <a:p>
            <a:r>
              <a:rPr lang="zh-CN" altLang="en-US" dirty="0"/>
              <a:t>分词不存在歧义</a:t>
            </a:r>
          </a:p>
        </p:txBody>
      </p:sp>
      <p:sp>
        <p:nvSpPr>
          <p:cNvPr id="27" name="矩形 26">
            <a:extLst>
              <a:ext uri="{FF2B5EF4-FFF2-40B4-BE49-F238E27FC236}">
                <a16:creationId xmlns:a16="http://schemas.microsoft.com/office/drawing/2014/main" id="{D162D7C6-C47A-4211-9562-CC60146D0E5B}"/>
              </a:ext>
            </a:extLst>
          </p:cNvPr>
          <p:cNvSpPr/>
          <p:nvPr/>
        </p:nvSpPr>
        <p:spPr>
          <a:xfrm>
            <a:off x="7503056" y="5166878"/>
            <a:ext cx="1569660" cy="369332"/>
          </a:xfrm>
          <a:prstGeom prst="rect">
            <a:avLst/>
          </a:prstGeom>
        </p:spPr>
        <p:txBody>
          <a:bodyPr wrap="none">
            <a:spAutoFit/>
          </a:bodyPr>
          <a:lstStyle/>
          <a:p>
            <a:r>
              <a:rPr lang="zh-CN" altLang="en-US" dirty="0"/>
              <a:t>标注质量越高</a:t>
            </a:r>
          </a:p>
        </p:txBody>
      </p:sp>
      <p:cxnSp>
        <p:nvCxnSpPr>
          <p:cNvPr id="28" name="直接箭头连接符 27">
            <a:extLst>
              <a:ext uri="{FF2B5EF4-FFF2-40B4-BE49-F238E27FC236}">
                <a16:creationId xmlns:a16="http://schemas.microsoft.com/office/drawing/2014/main" id="{A8AB8933-6ECD-4E2C-B7F4-1877DF923EA8}"/>
              </a:ext>
            </a:extLst>
          </p:cNvPr>
          <p:cNvCxnSpPr>
            <a:cxnSpLocks/>
            <a:stCxn id="26" idx="3"/>
            <a:endCxn id="27" idx="1"/>
          </p:cNvCxnSpPr>
          <p:nvPr/>
        </p:nvCxnSpPr>
        <p:spPr>
          <a:xfrm>
            <a:off x="6405691" y="4712904"/>
            <a:ext cx="1097365" cy="638640"/>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29" name="矩形 28">
            <a:extLst>
              <a:ext uri="{FF2B5EF4-FFF2-40B4-BE49-F238E27FC236}">
                <a16:creationId xmlns:a16="http://schemas.microsoft.com/office/drawing/2014/main" id="{F816D8AC-B50F-4393-9ECC-4549CFCED23A}"/>
              </a:ext>
            </a:extLst>
          </p:cNvPr>
          <p:cNvSpPr/>
          <p:nvPr/>
        </p:nvSpPr>
        <p:spPr>
          <a:xfrm>
            <a:off x="4392121" y="5069615"/>
            <a:ext cx="2013570" cy="369332"/>
          </a:xfrm>
          <a:prstGeom prst="rect">
            <a:avLst/>
          </a:prstGeom>
        </p:spPr>
        <p:txBody>
          <a:bodyPr wrap="square">
            <a:spAutoFit/>
          </a:bodyPr>
          <a:lstStyle/>
          <a:p>
            <a:r>
              <a:rPr lang="zh-CN" altLang="en-US" dirty="0"/>
              <a:t>情感分类级别正确</a:t>
            </a:r>
          </a:p>
        </p:txBody>
      </p:sp>
      <p:sp>
        <p:nvSpPr>
          <p:cNvPr id="30" name="矩形 29">
            <a:extLst>
              <a:ext uri="{FF2B5EF4-FFF2-40B4-BE49-F238E27FC236}">
                <a16:creationId xmlns:a16="http://schemas.microsoft.com/office/drawing/2014/main" id="{AFE3AA32-AF28-4575-A0F4-931D109E50BF}"/>
              </a:ext>
            </a:extLst>
          </p:cNvPr>
          <p:cNvSpPr/>
          <p:nvPr/>
        </p:nvSpPr>
        <p:spPr>
          <a:xfrm>
            <a:off x="4392121" y="5631390"/>
            <a:ext cx="2013570" cy="646331"/>
          </a:xfrm>
          <a:prstGeom prst="rect">
            <a:avLst/>
          </a:prstGeom>
        </p:spPr>
        <p:txBody>
          <a:bodyPr wrap="square">
            <a:spAutoFit/>
          </a:bodyPr>
          <a:lstStyle/>
          <a:p>
            <a:r>
              <a:rPr lang="zh-CN" altLang="en-US" dirty="0"/>
              <a:t>清楚词语或句子的真实语义</a:t>
            </a:r>
          </a:p>
        </p:txBody>
      </p:sp>
      <p:cxnSp>
        <p:nvCxnSpPr>
          <p:cNvPr id="31" name="直接箭头连接符 30">
            <a:extLst>
              <a:ext uri="{FF2B5EF4-FFF2-40B4-BE49-F238E27FC236}">
                <a16:creationId xmlns:a16="http://schemas.microsoft.com/office/drawing/2014/main" id="{D558DE41-C173-4EC1-8D0A-DC6D2CDD9DAE}"/>
              </a:ext>
            </a:extLst>
          </p:cNvPr>
          <p:cNvCxnSpPr>
            <a:cxnSpLocks/>
            <a:stCxn id="29" idx="3"/>
            <a:endCxn id="27" idx="1"/>
          </p:cNvCxnSpPr>
          <p:nvPr/>
        </p:nvCxnSpPr>
        <p:spPr>
          <a:xfrm>
            <a:off x="6405691" y="5254281"/>
            <a:ext cx="1097365" cy="97263"/>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cxnSp>
        <p:nvCxnSpPr>
          <p:cNvPr id="34" name="直接箭头连接符 33">
            <a:extLst>
              <a:ext uri="{FF2B5EF4-FFF2-40B4-BE49-F238E27FC236}">
                <a16:creationId xmlns:a16="http://schemas.microsoft.com/office/drawing/2014/main" id="{B52DCB16-94B8-41A5-B578-8EFF5A5A03E8}"/>
              </a:ext>
            </a:extLst>
          </p:cNvPr>
          <p:cNvCxnSpPr>
            <a:cxnSpLocks/>
            <a:stCxn id="30" idx="3"/>
            <a:endCxn id="27" idx="1"/>
          </p:cNvCxnSpPr>
          <p:nvPr/>
        </p:nvCxnSpPr>
        <p:spPr>
          <a:xfrm flipV="1">
            <a:off x="6405691" y="5351544"/>
            <a:ext cx="1097365" cy="603012"/>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43" name="文本框 42">
            <a:extLst>
              <a:ext uri="{FF2B5EF4-FFF2-40B4-BE49-F238E27FC236}">
                <a16:creationId xmlns:a16="http://schemas.microsoft.com/office/drawing/2014/main" id="{99BA7FCB-93C8-4DDC-9D6F-3D59DBB7F2A9}"/>
              </a:ext>
            </a:extLst>
          </p:cNvPr>
          <p:cNvSpPr txBox="1"/>
          <p:nvPr/>
        </p:nvSpPr>
        <p:spPr>
          <a:xfrm>
            <a:off x="9235273" y="5793379"/>
            <a:ext cx="2139462" cy="646331"/>
          </a:xfrm>
          <a:prstGeom prst="rect">
            <a:avLst/>
          </a:prstGeom>
          <a:noFill/>
        </p:spPr>
        <p:txBody>
          <a:bodyPr wrap="square" rtlCol="0">
            <a:spAutoFit/>
          </a:bodyPr>
          <a:lstStyle/>
          <a:p>
            <a:r>
              <a:rPr lang="zh-CN" altLang="en-US" dirty="0"/>
              <a:t>*实际灵活多变，根据任务确定标准</a:t>
            </a:r>
          </a:p>
        </p:txBody>
      </p:sp>
    </p:spTree>
    <p:extLst>
      <p:ext uri="{BB962C8B-B14F-4D97-AF65-F5344CB8AC3E}">
        <p14:creationId xmlns:p14="http://schemas.microsoft.com/office/powerpoint/2010/main" val="222309585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4160815" cy="741780"/>
          </a:xfrm>
        </p:spPr>
        <p:txBody>
          <a:bodyPr>
            <a:normAutofit/>
          </a:bodyPr>
          <a:lstStyle/>
          <a:p>
            <a:r>
              <a:rPr lang="zh-CN" altLang="en-US" sz="3600" dirty="0"/>
              <a:t>数据标注质量评估</a:t>
            </a:r>
          </a:p>
        </p:txBody>
      </p:sp>
      <p:sp>
        <p:nvSpPr>
          <p:cNvPr id="32" name="矩形 31">
            <a:extLst>
              <a:ext uri="{FF2B5EF4-FFF2-40B4-BE49-F238E27FC236}">
                <a16:creationId xmlns:a16="http://schemas.microsoft.com/office/drawing/2014/main" id="{14710970-2102-40F4-8F8E-8F3F36078D6A}"/>
              </a:ext>
            </a:extLst>
          </p:cNvPr>
          <p:cNvSpPr/>
          <p:nvPr/>
        </p:nvSpPr>
        <p:spPr>
          <a:xfrm>
            <a:off x="2003899" y="1322961"/>
            <a:ext cx="7140101" cy="1111264"/>
          </a:xfrm>
          <a:prstGeom prst="rect">
            <a:avLst/>
          </a:prstGeom>
          <a:no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3" name="矩形 32">
            <a:extLst>
              <a:ext uri="{FF2B5EF4-FFF2-40B4-BE49-F238E27FC236}">
                <a16:creationId xmlns:a16="http://schemas.microsoft.com/office/drawing/2014/main" id="{1E357B27-DDE4-4D21-8852-0B8FDF16BE79}"/>
              </a:ext>
            </a:extLst>
          </p:cNvPr>
          <p:cNvSpPr/>
          <p:nvPr/>
        </p:nvSpPr>
        <p:spPr>
          <a:xfrm>
            <a:off x="2333869" y="1667531"/>
            <a:ext cx="1693382"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rPr>
              <a:t>图像标注</a:t>
            </a:r>
            <a:endParaRPr lang="en-US" altLang="zh-CN" sz="2400" dirty="0">
              <a:ln w="0"/>
              <a:solidFill>
                <a:schemeClr val="accent1"/>
              </a:solidFill>
              <a:effectLst>
                <a:outerShdw blurRad="38100" dist="25400" dir="5400000" algn="ctr" rotWithShape="0">
                  <a:srgbClr val="6E747A">
                    <a:alpha val="43000"/>
                  </a:srgbClr>
                </a:outerShdw>
              </a:effectLst>
            </a:endParaRPr>
          </a:p>
        </p:txBody>
      </p:sp>
      <p:sp>
        <p:nvSpPr>
          <p:cNvPr id="34" name="矩形 33">
            <a:extLst>
              <a:ext uri="{FF2B5EF4-FFF2-40B4-BE49-F238E27FC236}">
                <a16:creationId xmlns:a16="http://schemas.microsoft.com/office/drawing/2014/main" id="{1245A518-C7A9-477A-A11F-C8B61C9ED71F}"/>
              </a:ext>
            </a:extLst>
          </p:cNvPr>
          <p:cNvSpPr/>
          <p:nvPr/>
        </p:nvSpPr>
        <p:spPr>
          <a:xfrm>
            <a:off x="4134256" y="1665057"/>
            <a:ext cx="1313233" cy="461665"/>
          </a:xfrm>
          <a:prstGeom prst="rect">
            <a:avLst/>
          </a:prstGeom>
        </p:spPr>
        <p:txBody>
          <a:bodyPr wrap="square">
            <a:spAutoFit/>
          </a:bodyPr>
          <a:lstStyle/>
          <a:p>
            <a:r>
              <a:rPr lang="en-US" altLang="zh-CN" sz="2400" dirty="0"/>
              <a:t>MV</a:t>
            </a:r>
            <a:r>
              <a:rPr lang="zh-CN" altLang="en-US" sz="2400" dirty="0"/>
              <a:t>算法</a:t>
            </a:r>
          </a:p>
        </p:txBody>
      </p:sp>
      <p:sp>
        <p:nvSpPr>
          <p:cNvPr id="35" name="矩形 34">
            <a:extLst>
              <a:ext uri="{FF2B5EF4-FFF2-40B4-BE49-F238E27FC236}">
                <a16:creationId xmlns:a16="http://schemas.microsoft.com/office/drawing/2014/main" id="{5E704202-2042-43DF-BEA9-F32A6EF34C25}"/>
              </a:ext>
            </a:extLst>
          </p:cNvPr>
          <p:cNvSpPr/>
          <p:nvPr/>
        </p:nvSpPr>
        <p:spPr>
          <a:xfrm>
            <a:off x="6051097" y="1665058"/>
            <a:ext cx="1221809" cy="461665"/>
          </a:xfrm>
          <a:prstGeom prst="rect">
            <a:avLst/>
          </a:prstGeom>
        </p:spPr>
        <p:txBody>
          <a:bodyPr wrap="square">
            <a:spAutoFit/>
          </a:bodyPr>
          <a:lstStyle/>
          <a:p>
            <a:r>
              <a:rPr lang="en-US" altLang="zh-CN" sz="2400" dirty="0"/>
              <a:t>EM</a:t>
            </a:r>
            <a:r>
              <a:rPr lang="zh-CN" altLang="en-US" sz="2400" dirty="0"/>
              <a:t>算法</a:t>
            </a:r>
          </a:p>
        </p:txBody>
      </p:sp>
      <p:cxnSp>
        <p:nvCxnSpPr>
          <p:cNvPr id="36" name="直接箭头连接符 35">
            <a:extLst>
              <a:ext uri="{FF2B5EF4-FFF2-40B4-BE49-F238E27FC236}">
                <a16:creationId xmlns:a16="http://schemas.microsoft.com/office/drawing/2014/main" id="{176106DA-FB5D-4580-B5BB-862F1B40046E}"/>
              </a:ext>
            </a:extLst>
          </p:cNvPr>
          <p:cNvCxnSpPr>
            <a:cxnSpLocks/>
            <a:stCxn id="34" idx="3"/>
            <a:endCxn id="35" idx="1"/>
          </p:cNvCxnSpPr>
          <p:nvPr/>
        </p:nvCxnSpPr>
        <p:spPr>
          <a:xfrm>
            <a:off x="5447489" y="1895890"/>
            <a:ext cx="603608"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37" name="矩形 36">
            <a:extLst>
              <a:ext uri="{FF2B5EF4-FFF2-40B4-BE49-F238E27FC236}">
                <a16:creationId xmlns:a16="http://schemas.microsoft.com/office/drawing/2014/main" id="{D409B736-65A4-4A98-9CBA-7FA1C39B4022}"/>
              </a:ext>
            </a:extLst>
          </p:cNvPr>
          <p:cNvSpPr/>
          <p:nvPr/>
        </p:nvSpPr>
        <p:spPr>
          <a:xfrm>
            <a:off x="2003899" y="2757391"/>
            <a:ext cx="7140101" cy="1111264"/>
          </a:xfrm>
          <a:prstGeom prst="rect">
            <a:avLst/>
          </a:prstGeom>
          <a:no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38" name="矩形 37">
            <a:extLst>
              <a:ext uri="{FF2B5EF4-FFF2-40B4-BE49-F238E27FC236}">
                <a16:creationId xmlns:a16="http://schemas.microsoft.com/office/drawing/2014/main" id="{193552F3-A4C1-490F-9499-C2B902BB14DD}"/>
              </a:ext>
            </a:extLst>
          </p:cNvPr>
          <p:cNvSpPr/>
          <p:nvPr/>
        </p:nvSpPr>
        <p:spPr>
          <a:xfrm>
            <a:off x="2333869" y="3101961"/>
            <a:ext cx="1693382"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rPr>
              <a:t>语音标注</a:t>
            </a:r>
            <a:endParaRPr lang="en-US" altLang="zh-CN" sz="2400" dirty="0">
              <a:ln w="0"/>
              <a:solidFill>
                <a:schemeClr val="accent1"/>
              </a:solidFill>
              <a:effectLst>
                <a:outerShdw blurRad="38100" dist="25400" dir="5400000" algn="ctr" rotWithShape="0">
                  <a:srgbClr val="6E747A">
                    <a:alpha val="43000"/>
                  </a:srgbClr>
                </a:outerShdw>
              </a:effectLst>
            </a:endParaRPr>
          </a:p>
        </p:txBody>
      </p:sp>
      <p:sp>
        <p:nvSpPr>
          <p:cNvPr id="42" name="矩形 41">
            <a:extLst>
              <a:ext uri="{FF2B5EF4-FFF2-40B4-BE49-F238E27FC236}">
                <a16:creationId xmlns:a16="http://schemas.microsoft.com/office/drawing/2014/main" id="{C66F49F6-739A-4D06-BC0E-F628DAE505D6}"/>
              </a:ext>
            </a:extLst>
          </p:cNvPr>
          <p:cNvSpPr/>
          <p:nvPr/>
        </p:nvSpPr>
        <p:spPr>
          <a:xfrm>
            <a:off x="2003899" y="4263379"/>
            <a:ext cx="7140101" cy="2176331"/>
          </a:xfrm>
          <a:prstGeom prst="rect">
            <a:avLst/>
          </a:prstGeom>
          <a:noFill/>
          <a:ln w="28575">
            <a:solidFill>
              <a:schemeClr val="tx1"/>
            </a:solid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dirty="0"/>
          </a:p>
        </p:txBody>
      </p:sp>
      <p:sp>
        <p:nvSpPr>
          <p:cNvPr id="43" name="矩形 42">
            <a:extLst>
              <a:ext uri="{FF2B5EF4-FFF2-40B4-BE49-F238E27FC236}">
                <a16:creationId xmlns:a16="http://schemas.microsoft.com/office/drawing/2014/main" id="{2FE66A3A-AA42-4952-A741-99CECF0D1E50}"/>
              </a:ext>
            </a:extLst>
          </p:cNvPr>
          <p:cNvSpPr/>
          <p:nvPr/>
        </p:nvSpPr>
        <p:spPr>
          <a:xfrm>
            <a:off x="2306747" y="5120711"/>
            <a:ext cx="1693382" cy="461665"/>
          </a:xfrm>
          <a:prstGeom prst="rect">
            <a:avLst/>
          </a:prstGeom>
        </p:spPr>
        <p:txBody>
          <a:bodyPr wrap="square">
            <a:spAutoFit/>
          </a:bodyPr>
          <a:lstStyle/>
          <a:p>
            <a:r>
              <a:rPr lang="zh-CN" altLang="en-US" sz="2400" dirty="0">
                <a:ln w="0"/>
                <a:solidFill>
                  <a:schemeClr val="accent1"/>
                </a:solidFill>
                <a:effectLst>
                  <a:outerShdw blurRad="38100" dist="25400" dir="5400000" algn="ctr" rotWithShape="0">
                    <a:srgbClr val="6E747A">
                      <a:alpha val="43000"/>
                    </a:srgbClr>
                  </a:outerShdw>
                </a:effectLst>
              </a:rPr>
              <a:t>文本标注</a:t>
            </a:r>
            <a:endParaRPr lang="en-US" altLang="zh-CN" sz="2400" dirty="0">
              <a:ln w="0"/>
              <a:solidFill>
                <a:schemeClr val="accent1"/>
              </a:solidFill>
              <a:effectLst>
                <a:outerShdw blurRad="38100" dist="25400" dir="5400000" algn="ctr" rotWithShape="0">
                  <a:srgbClr val="6E747A">
                    <a:alpha val="43000"/>
                  </a:srgbClr>
                </a:outerShdw>
              </a:effectLst>
            </a:endParaRPr>
          </a:p>
        </p:txBody>
      </p:sp>
      <p:sp>
        <p:nvSpPr>
          <p:cNvPr id="44" name="矩形 43">
            <a:extLst>
              <a:ext uri="{FF2B5EF4-FFF2-40B4-BE49-F238E27FC236}">
                <a16:creationId xmlns:a16="http://schemas.microsoft.com/office/drawing/2014/main" id="{F2912935-29BD-4F44-BE93-96FE98275C15}"/>
              </a:ext>
            </a:extLst>
          </p:cNvPr>
          <p:cNvSpPr/>
          <p:nvPr/>
        </p:nvSpPr>
        <p:spPr>
          <a:xfrm>
            <a:off x="4788445" y="4448988"/>
            <a:ext cx="1720575" cy="369332"/>
          </a:xfrm>
          <a:prstGeom prst="rect">
            <a:avLst/>
          </a:prstGeom>
          <a:ln>
            <a:solidFill>
              <a:schemeClr val="tx1"/>
            </a:solidFill>
          </a:ln>
        </p:spPr>
        <p:txBody>
          <a:bodyPr wrap="square">
            <a:spAutoFit/>
          </a:bodyPr>
          <a:lstStyle/>
          <a:p>
            <a:pPr algn="ctr"/>
            <a:r>
              <a:rPr lang="en-US" altLang="zh-CN" dirty="0"/>
              <a:t>BLEU</a:t>
            </a:r>
            <a:r>
              <a:rPr lang="zh-CN" altLang="en-US" dirty="0"/>
              <a:t>算法</a:t>
            </a:r>
          </a:p>
        </p:txBody>
      </p:sp>
      <p:sp>
        <p:nvSpPr>
          <p:cNvPr id="58" name="矩形 57">
            <a:extLst>
              <a:ext uri="{FF2B5EF4-FFF2-40B4-BE49-F238E27FC236}">
                <a16:creationId xmlns:a16="http://schemas.microsoft.com/office/drawing/2014/main" id="{3EBD5F55-96FC-4C91-9F42-E6C832CD19B0}"/>
              </a:ext>
            </a:extLst>
          </p:cNvPr>
          <p:cNvSpPr/>
          <p:nvPr/>
        </p:nvSpPr>
        <p:spPr>
          <a:xfrm>
            <a:off x="7828561" y="1665057"/>
            <a:ext cx="1221809" cy="461665"/>
          </a:xfrm>
          <a:prstGeom prst="rect">
            <a:avLst/>
          </a:prstGeom>
        </p:spPr>
        <p:txBody>
          <a:bodyPr wrap="square">
            <a:spAutoFit/>
          </a:bodyPr>
          <a:lstStyle/>
          <a:p>
            <a:r>
              <a:rPr lang="en-US" altLang="zh-CN" sz="2400" dirty="0"/>
              <a:t>RY</a:t>
            </a:r>
            <a:r>
              <a:rPr lang="zh-CN" altLang="en-US" sz="2400" dirty="0"/>
              <a:t>算法</a:t>
            </a:r>
          </a:p>
        </p:txBody>
      </p:sp>
      <p:cxnSp>
        <p:nvCxnSpPr>
          <p:cNvPr id="59" name="直接箭头连接符 58">
            <a:extLst>
              <a:ext uri="{FF2B5EF4-FFF2-40B4-BE49-F238E27FC236}">
                <a16:creationId xmlns:a16="http://schemas.microsoft.com/office/drawing/2014/main" id="{5D163707-B845-4EBD-8013-365113A7AF64}"/>
              </a:ext>
            </a:extLst>
          </p:cNvPr>
          <p:cNvCxnSpPr>
            <a:cxnSpLocks/>
            <a:stCxn id="35" idx="3"/>
            <a:endCxn id="58" idx="1"/>
          </p:cNvCxnSpPr>
          <p:nvPr/>
        </p:nvCxnSpPr>
        <p:spPr>
          <a:xfrm flipV="1">
            <a:off x="7272906" y="1895890"/>
            <a:ext cx="555655"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77" name="矩形 76">
            <a:extLst>
              <a:ext uri="{FF2B5EF4-FFF2-40B4-BE49-F238E27FC236}">
                <a16:creationId xmlns:a16="http://schemas.microsoft.com/office/drawing/2014/main" id="{9A742990-BF35-4AB3-BBB0-072D0EE3F975}"/>
              </a:ext>
            </a:extLst>
          </p:cNvPr>
          <p:cNvSpPr/>
          <p:nvPr/>
        </p:nvSpPr>
        <p:spPr>
          <a:xfrm>
            <a:off x="4518584" y="3106891"/>
            <a:ext cx="1415291" cy="461665"/>
          </a:xfrm>
          <a:prstGeom prst="rect">
            <a:avLst/>
          </a:prstGeom>
        </p:spPr>
        <p:txBody>
          <a:bodyPr wrap="square">
            <a:spAutoFit/>
          </a:bodyPr>
          <a:lstStyle/>
          <a:p>
            <a:r>
              <a:rPr lang="en-US" altLang="zh-CN" sz="2400" dirty="0"/>
              <a:t>WER</a:t>
            </a:r>
            <a:r>
              <a:rPr lang="zh-CN" altLang="en-US" sz="2400" dirty="0"/>
              <a:t>算法</a:t>
            </a:r>
          </a:p>
        </p:txBody>
      </p:sp>
      <p:sp>
        <p:nvSpPr>
          <p:cNvPr id="78" name="矩形 77">
            <a:extLst>
              <a:ext uri="{FF2B5EF4-FFF2-40B4-BE49-F238E27FC236}">
                <a16:creationId xmlns:a16="http://schemas.microsoft.com/office/drawing/2014/main" id="{D60D9E1E-D9AB-42C1-AC5C-CDCB8CDB092F}"/>
              </a:ext>
            </a:extLst>
          </p:cNvPr>
          <p:cNvSpPr/>
          <p:nvPr/>
        </p:nvSpPr>
        <p:spPr>
          <a:xfrm>
            <a:off x="7026525" y="3106892"/>
            <a:ext cx="1415292" cy="461665"/>
          </a:xfrm>
          <a:prstGeom prst="rect">
            <a:avLst/>
          </a:prstGeom>
        </p:spPr>
        <p:txBody>
          <a:bodyPr wrap="square">
            <a:spAutoFit/>
          </a:bodyPr>
          <a:lstStyle/>
          <a:p>
            <a:r>
              <a:rPr lang="en-US" altLang="zh-CN" sz="2400" dirty="0"/>
              <a:t>SER</a:t>
            </a:r>
            <a:r>
              <a:rPr lang="zh-CN" altLang="en-US" sz="2400" dirty="0"/>
              <a:t>算法</a:t>
            </a:r>
          </a:p>
        </p:txBody>
      </p:sp>
      <p:cxnSp>
        <p:nvCxnSpPr>
          <p:cNvPr id="79" name="直接箭头连接符 78">
            <a:extLst>
              <a:ext uri="{FF2B5EF4-FFF2-40B4-BE49-F238E27FC236}">
                <a16:creationId xmlns:a16="http://schemas.microsoft.com/office/drawing/2014/main" id="{76BB49B9-6AEE-40B5-8E51-403DFBDBA6A5}"/>
              </a:ext>
            </a:extLst>
          </p:cNvPr>
          <p:cNvCxnSpPr>
            <a:cxnSpLocks/>
            <a:stCxn id="77" idx="3"/>
            <a:endCxn id="78" idx="1"/>
          </p:cNvCxnSpPr>
          <p:nvPr/>
        </p:nvCxnSpPr>
        <p:spPr>
          <a:xfrm>
            <a:off x="5933875" y="3337724"/>
            <a:ext cx="1092650" cy="1"/>
          </a:xfrm>
          <a:prstGeom prst="straightConnector1">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86" name="矩形 85">
            <a:extLst>
              <a:ext uri="{FF2B5EF4-FFF2-40B4-BE49-F238E27FC236}">
                <a16:creationId xmlns:a16="http://schemas.microsoft.com/office/drawing/2014/main" id="{14F2108E-6EF0-4B9B-9DC2-EC0B012B6C84}"/>
              </a:ext>
            </a:extLst>
          </p:cNvPr>
          <p:cNvSpPr/>
          <p:nvPr/>
        </p:nvSpPr>
        <p:spPr>
          <a:xfrm>
            <a:off x="4788445" y="5075017"/>
            <a:ext cx="1720574" cy="369332"/>
          </a:xfrm>
          <a:prstGeom prst="rect">
            <a:avLst/>
          </a:prstGeom>
          <a:ln>
            <a:solidFill>
              <a:schemeClr val="tx1"/>
            </a:solidFill>
          </a:ln>
        </p:spPr>
        <p:txBody>
          <a:bodyPr wrap="square">
            <a:spAutoFit/>
          </a:bodyPr>
          <a:lstStyle/>
          <a:p>
            <a:pPr algn="ctr"/>
            <a:r>
              <a:rPr lang="en-US" altLang="zh-CN" dirty="0"/>
              <a:t>ROUGE</a:t>
            </a:r>
            <a:r>
              <a:rPr lang="zh-CN" altLang="en-US" dirty="0"/>
              <a:t>算法</a:t>
            </a:r>
          </a:p>
        </p:txBody>
      </p:sp>
      <p:sp>
        <p:nvSpPr>
          <p:cNvPr id="87" name="矩形 86">
            <a:extLst>
              <a:ext uri="{FF2B5EF4-FFF2-40B4-BE49-F238E27FC236}">
                <a16:creationId xmlns:a16="http://schemas.microsoft.com/office/drawing/2014/main" id="{B7EBAFB8-4730-4A3F-970F-6E1B52913F19}"/>
              </a:ext>
            </a:extLst>
          </p:cNvPr>
          <p:cNvSpPr/>
          <p:nvPr/>
        </p:nvSpPr>
        <p:spPr>
          <a:xfrm>
            <a:off x="4788445" y="5701046"/>
            <a:ext cx="1720575" cy="369332"/>
          </a:xfrm>
          <a:prstGeom prst="rect">
            <a:avLst/>
          </a:prstGeom>
          <a:ln>
            <a:solidFill>
              <a:schemeClr val="tx1"/>
            </a:solidFill>
          </a:ln>
        </p:spPr>
        <p:txBody>
          <a:bodyPr wrap="square">
            <a:spAutoFit/>
          </a:bodyPr>
          <a:lstStyle/>
          <a:p>
            <a:pPr algn="ctr"/>
            <a:r>
              <a:rPr lang="en-US" altLang="zh-CN" dirty="0"/>
              <a:t>METEOR</a:t>
            </a:r>
            <a:r>
              <a:rPr lang="zh-CN" altLang="en-US" dirty="0"/>
              <a:t>算法</a:t>
            </a:r>
          </a:p>
        </p:txBody>
      </p:sp>
      <p:sp>
        <p:nvSpPr>
          <p:cNvPr id="88" name="矩形 87">
            <a:extLst>
              <a:ext uri="{FF2B5EF4-FFF2-40B4-BE49-F238E27FC236}">
                <a16:creationId xmlns:a16="http://schemas.microsoft.com/office/drawing/2014/main" id="{F177E91F-9536-4C3B-AE9E-4EC3FE8D050C}"/>
              </a:ext>
            </a:extLst>
          </p:cNvPr>
          <p:cNvSpPr/>
          <p:nvPr/>
        </p:nvSpPr>
        <p:spPr>
          <a:xfrm>
            <a:off x="6966222" y="4448988"/>
            <a:ext cx="1720577" cy="369332"/>
          </a:xfrm>
          <a:prstGeom prst="rect">
            <a:avLst/>
          </a:prstGeom>
          <a:ln>
            <a:solidFill>
              <a:schemeClr val="tx1"/>
            </a:solidFill>
          </a:ln>
        </p:spPr>
        <p:txBody>
          <a:bodyPr wrap="square">
            <a:spAutoFit/>
          </a:bodyPr>
          <a:lstStyle/>
          <a:p>
            <a:pPr algn="ctr"/>
            <a:r>
              <a:rPr lang="en-US" altLang="zh-CN" dirty="0" err="1"/>
              <a:t>CIDEr</a:t>
            </a:r>
            <a:r>
              <a:rPr lang="zh-CN" altLang="en-US" dirty="0"/>
              <a:t>算法</a:t>
            </a:r>
          </a:p>
        </p:txBody>
      </p:sp>
      <p:sp>
        <p:nvSpPr>
          <p:cNvPr id="89" name="矩形 88">
            <a:extLst>
              <a:ext uri="{FF2B5EF4-FFF2-40B4-BE49-F238E27FC236}">
                <a16:creationId xmlns:a16="http://schemas.microsoft.com/office/drawing/2014/main" id="{AA2C56F6-674A-4077-B834-F4D31FDB8746}"/>
              </a:ext>
            </a:extLst>
          </p:cNvPr>
          <p:cNvSpPr/>
          <p:nvPr/>
        </p:nvSpPr>
        <p:spPr>
          <a:xfrm>
            <a:off x="6966222" y="5075017"/>
            <a:ext cx="1720578" cy="369332"/>
          </a:xfrm>
          <a:prstGeom prst="rect">
            <a:avLst/>
          </a:prstGeom>
          <a:ln>
            <a:solidFill>
              <a:schemeClr val="tx1"/>
            </a:solidFill>
          </a:ln>
        </p:spPr>
        <p:txBody>
          <a:bodyPr wrap="square">
            <a:spAutoFit/>
          </a:bodyPr>
          <a:lstStyle/>
          <a:p>
            <a:pPr algn="ctr"/>
            <a:r>
              <a:rPr lang="en-US" altLang="zh-CN" dirty="0"/>
              <a:t>SPICE</a:t>
            </a:r>
            <a:r>
              <a:rPr lang="zh-CN" altLang="en-US" dirty="0"/>
              <a:t>算法</a:t>
            </a:r>
          </a:p>
        </p:txBody>
      </p:sp>
      <p:sp>
        <p:nvSpPr>
          <p:cNvPr id="90" name="矩形 89">
            <a:extLst>
              <a:ext uri="{FF2B5EF4-FFF2-40B4-BE49-F238E27FC236}">
                <a16:creationId xmlns:a16="http://schemas.microsoft.com/office/drawing/2014/main" id="{83BA0615-FE28-4AB7-90A2-58ACF445AEB8}"/>
              </a:ext>
            </a:extLst>
          </p:cNvPr>
          <p:cNvSpPr/>
          <p:nvPr/>
        </p:nvSpPr>
        <p:spPr>
          <a:xfrm>
            <a:off x="6966222" y="5701046"/>
            <a:ext cx="1720578" cy="369332"/>
          </a:xfrm>
          <a:prstGeom prst="rect">
            <a:avLst/>
          </a:prstGeom>
          <a:ln>
            <a:solidFill>
              <a:schemeClr val="tx1"/>
            </a:solidFill>
          </a:ln>
        </p:spPr>
        <p:txBody>
          <a:bodyPr wrap="square">
            <a:spAutoFit/>
          </a:bodyPr>
          <a:lstStyle/>
          <a:p>
            <a:pPr algn="ctr"/>
            <a:r>
              <a:rPr lang="en-US" altLang="zh-CN" dirty="0" err="1"/>
              <a:t>ZenCrowd</a:t>
            </a:r>
            <a:r>
              <a:rPr lang="zh-CN" altLang="en-US" dirty="0"/>
              <a:t>算法</a:t>
            </a:r>
          </a:p>
        </p:txBody>
      </p:sp>
    </p:spTree>
    <p:extLst>
      <p:ext uri="{BB962C8B-B14F-4D97-AF65-F5344CB8AC3E}">
        <p14:creationId xmlns:p14="http://schemas.microsoft.com/office/powerpoint/2010/main" val="350418948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4627743" cy="741780"/>
          </a:xfrm>
        </p:spPr>
        <p:txBody>
          <a:bodyPr>
            <a:normAutofit/>
          </a:bodyPr>
          <a:lstStyle/>
          <a:p>
            <a:r>
              <a:rPr lang="zh-CN" altLang="en-US" sz="3600" dirty="0"/>
              <a:t>数据标注面临的挑战</a:t>
            </a:r>
          </a:p>
        </p:txBody>
      </p:sp>
      <p:sp>
        <p:nvSpPr>
          <p:cNvPr id="3" name="矩形 2">
            <a:extLst>
              <a:ext uri="{FF2B5EF4-FFF2-40B4-BE49-F238E27FC236}">
                <a16:creationId xmlns:a16="http://schemas.microsoft.com/office/drawing/2014/main" id="{DD7FE561-23E1-4FF2-B891-E2EE3B2B2757}"/>
              </a:ext>
            </a:extLst>
          </p:cNvPr>
          <p:cNvSpPr/>
          <p:nvPr/>
        </p:nvSpPr>
        <p:spPr>
          <a:xfrm>
            <a:off x="2963383" y="1607443"/>
            <a:ext cx="6972109" cy="70788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不同的行业应用对数据标注的任务存在一定的差异性</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现有的标注任务还不够细化</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无法满足行业的新技术需求。</a:t>
            </a:r>
          </a:p>
        </p:txBody>
      </p:sp>
      <p:sp>
        <p:nvSpPr>
          <p:cNvPr id="4" name="矩形 3">
            <a:extLst>
              <a:ext uri="{FF2B5EF4-FFF2-40B4-BE49-F238E27FC236}">
                <a16:creationId xmlns:a16="http://schemas.microsoft.com/office/drawing/2014/main" id="{6BC10B31-D933-4B34-867D-CCFDB7BCF23C}"/>
              </a:ext>
            </a:extLst>
          </p:cNvPr>
          <p:cNvSpPr/>
          <p:nvPr/>
        </p:nvSpPr>
        <p:spPr>
          <a:xfrm>
            <a:off x="1821695" y="1607443"/>
            <a:ext cx="958917"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挑战</a:t>
            </a:r>
            <a:r>
              <a:rPr lang="en-US" altLang="zh-CN" sz="2400" b="1" dirty="0">
                <a:latin typeface="楷体" panose="02010609060101010101" pitchFamily="49" charset="-122"/>
                <a:ea typeface="楷体" panose="02010609060101010101" pitchFamily="49" charset="-122"/>
              </a:rPr>
              <a:t>1</a:t>
            </a:r>
            <a:endParaRPr lang="zh-CN" altLang="en-US" sz="2400" dirty="0"/>
          </a:p>
        </p:txBody>
      </p:sp>
      <p:sp>
        <p:nvSpPr>
          <p:cNvPr id="25" name="矩形 24">
            <a:extLst>
              <a:ext uri="{FF2B5EF4-FFF2-40B4-BE49-F238E27FC236}">
                <a16:creationId xmlns:a16="http://schemas.microsoft.com/office/drawing/2014/main" id="{140952C7-DEF6-4044-AC4B-37BDA1F9494D}"/>
              </a:ext>
            </a:extLst>
          </p:cNvPr>
          <p:cNvSpPr/>
          <p:nvPr/>
        </p:nvSpPr>
        <p:spPr>
          <a:xfrm>
            <a:off x="2963383" y="2464273"/>
            <a:ext cx="6972109" cy="70788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尽管数据标注工具能在一定程度上帮助标注员完成标注任务</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但是整体的标注效率仍然较为低下。</a:t>
            </a:r>
          </a:p>
        </p:txBody>
      </p:sp>
      <p:sp>
        <p:nvSpPr>
          <p:cNvPr id="26" name="矩形 25">
            <a:extLst>
              <a:ext uri="{FF2B5EF4-FFF2-40B4-BE49-F238E27FC236}">
                <a16:creationId xmlns:a16="http://schemas.microsoft.com/office/drawing/2014/main" id="{1E8573EE-6A2B-4AC8-B1A8-516455D8CE31}"/>
              </a:ext>
            </a:extLst>
          </p:cNvPr>
          <p:cNvSpPr/>
          <p:nvPr/>
        </p:nvSpPr>
        <p:spPr>
          <a:xfrm>
            <a:off x="1821695" y="2464273"/>
            <a:ext cx="958917"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挑战</a:t>
            </a:r>
            <a:r>
              <a:rPr lang="en-US" altLang="zh-CN" sz="2400" b="1" dirty="0">
                <a:latin typeface="楷体" panose="02010609060101010101" pitchFamily="49" charset="-122"/>
                <a:ea typeface="楷体" panose="02010609060101010101" pitchFamily="49" charset="-122"/>
              </a:rPr>
              <a:t>2</a:t>
            </a:r>
            <a:endParaRPr lang="zh-CN" altLang="en-US" sz="2400" dirty="0"/>
          </a:p>
        </p:txBody>
      </p:sp>
      <p:sp>
        <p:nvSpPr>
          <p:cNvPr id="27" name="矩形 26">
            <a:extLst>
              <a:ext uri="{FF2B5EF4-FFF2-40B4-BE49-F238E27FC236}">
                <a16:creationId xmlns:a16="http://schemas.microsoft.com/office/drawing/2014/main" id="{6941B1E7-23C3-4C75-9E8D-A66ECD8613DA}"/>
              </a:ext>
            </a:extLst>
          </p:cNvPr>
          <p:cNvSpPr/>
          <p:nvPr/>
        </p:nvSpPr>
        <p:spPr>
          <a:xfrm>
            <a:off x="2963383" y="3392720"/>
            <a:ext cx="6972109" cy="70788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现有数据标注平台普遍采用众包模式来分配标注任务、造成标注结果的质量层次不齐</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影响算法模型的准确性。</a:t>
            </a:r>
          </a:p>
        </p:txBody>
      </p:sp>
      <p:sp>
        <p:nvSpPr>
          <p:cNvPr id="28" name="矩形 27">
            <a:extLst>
              <a:ext uri="{FF2B5EF4-FFF2-40B4-BE49-F238E27FC236}">
                <a16:creationId xmlns:a16="http://schemas.microsoft.com/office/drawing/2014/main" id="{D4BDA703-4CB6-4E62-A168-94922EB009C5}"/>
              </a:ext>
            </a:extLst>
          </p:cNvPr>
          <p:cNvSpPr/>
          <p:nvPr/>
        </p:nvSpPr>
        <p:spPr>
          <a:xfrm>
            <a:off x="1821695" y="3392720"/>
            <a:ext cx="958917"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挑战</a:t>
            </a:r>
            <a:r>
              <a:rPr lang="en-US" altLang="zh-CN" sz="2400" b="1" dirty="0">
                <a:latin typeface="楷体" panose="02010609060101010101" pitchFamily="49" charset="-122"/>
                <a:ea typeface="楷体" panose="02010609060101010101" pitchFamily="49" charset="-122"/>
              </a:rPr>
              <a:t>3</a:t>
            </a:r>
            <a:endParaRPr lang="zh-CN" altLang="en-US" sz="2400" dirty="0"/>
          </a:p>
        </p:txBody>
      </p:sp>
      <p:sp>
        <p:nvSpPr>
          <p:cNvPr id="29" name="矩形 28">
            <a:extLst>
              <a:ext uri="{FF2B5EF4-FFF2-40B4-BE49-F238E27FC236}">
                <a16:creationId xmlns:a16="http://schemas.microsoft.com/office/drawing/2014/main" id="{4B843861-C08F-43D1-ACAB-509A1E5324A6}"/>
              </a:ext>
            </a:extLst>
          </p:cNvPr>
          <p:cNvSpPr/>
          <p:nvPr/>
        </p:nvSpPr>
        <p:spPr>
          <a:xfrm>
            <a:off x="2963383" y="4321167"/>
            <a:ext cx="6972109" cy="707886"/>
          </a:xfrm>
          <a:prstGeom prst="rect">
            <a:avLst/>
          </a:prstGeom>
        </p:spPr>
        <p:txBody>
          <a:bodyPr wrap="square">
            <a:spAutoFit/>
          </a:bodyPr>
          <a:lstStyle/>
          <a:p>
            <a:r>
              <a:rPr lang="zh-CN" altLang="en-US" sz="2000" dirty="0">
                <a:latin typeface="楷体" panose="02010609060101010101" pitchFamily="49" charset="-122"/>
                <a:ea typeface="楷体" panose="02010609060101010101" pitchFamily="49" charset="-122"/>
              </a:rPr>
              <a:t>基于众包模式的数据标注任务会造成用户数据缺乏安全性</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并面临隐私泄露的风险。</a:t>
            </a:r>
          </a:p>
        </p:txBody>
      </p:sp>
      <p:sp>
        <p:nvSpPr>
          <p:cNvPr id="30" name="矩形 29">
            <a:extLst>
              <a:ext uri="{FF2B5EF4-FFF2-40B4-BE49-F238E27FC236}">
                <a16:creationId xmlns:a16="http://schemas.microsoft.com/office/drawing/2014/main" id="{F7F8FECB-58E6-4D5F-B0E5-A8E54A1A4DAD}"/>
              </a:ext>
            </a:extLst>
          </p:cNvPr>
          <p:cNvSpPr/>
          <p:nvPr/>
        </p:nvSpPr>
        <p:spPr>
          <a:xfrm>
            <a:off x="1821695" y="4321167"/>
            <a:ext cx="958917"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挑战</a:t>
            </a:r>
            <a:r>
              <a:rPr lang="en-US" altLang="zh-CN" sz="2400" b="1" dirty="0">
                <a:latin typeface="楷体" panose="02010609060101010101" pitchFamily="49" charset="-122"/>
                <a:ea typeface="楷体" panose="02010609060101010101" pitchFamily="49" charset="-122"/>
              </a:rPr>
              <a:t>4</a:t>
            </a:r>
            <a:endParaRPr lang="zh-CN" altLang="en-US" sz="2400" dirty="0"/>
          </a:p>
        </p:txBody>
      </p:sp>
    </p:spTree>
    <p:extLst>
      <p:ext uri="{BB962C8B-B14F-4D97-AF65-F5344CB8AC3E}">
        <p14:creationId xmlns:p14="http://schemas.microsoft.com/office/powerpoint/2010/main" val="42545211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4627743" cy="741780"/>
          </a:xfrm>
        </p:spPr>
        <p:txBody>
          <a:bodyPr>
            <a:normAutofit/>
          </a:bodyPr>
          <a:lstStyle/>
          <a:p>
            <a:r>
              <a:rPr lang="zh-CN" altLang="en-US" sz="3600" dirty="0"/>
              <a:t>数据标注发展趋势</a:t>
            </a:r>
          </a:p>
        </p:txBody>
      </p:sp>
      <p:sp>
        <p:nvSpPr>
          <p:cNvPr id="3" name="矩形 2">
            <a:extLst>
              <a:ext uri="{FF2B5EF4-FFF2-40B4-BE49-F238E27FC236}">
                <a16:creationId xmlns:a16="http://schemas.microsoft.com/office/drawing/2014/main" id="{DD7FE561-23E1-4FF2-B891-E2EE3B2B2757}"/>
              </a:ext>
            </a:extLst>
          </p:cNvPr>
          <p:cNvSpPr/>
          <p:nvPr/>
        </p:nvSpPr>
        <p:spPr>
          <a:xfrm>
            <a:off x="4169612" y="1857080"/>
            <a:ext cx="6972109" cy="461665"/>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细化数据标注任务</a:t>
            </a:r>
          </a:p>
        </p:txBody>
      </p:sp>
      <p:sp>
        <p:nvSpPr>
          <p:cNvPr id="4" name="矩形 3">
            <a:extLst>
              <a:ext uri="{FF2B5EF4-FFF2-40B4-BE49-F238E27FC236}">
                <a16:creationId xmlns:a16="http://schemas.microsoft.com/office/drawing/2014/main" id="{6BC10B31-D933-4B34-867D-CCFDB7BCF23C}"/>
              </a:ext>
            </a:extLst>
          </p:cNvPr>
          <p:cNvSpPr/>
          <p:nvPr/>
        </p:nvSpPr>
        <p:spPr>
          <a:xfrm>
            <a:off x="3027924" y="1857080"/>
            <a:ext cx="958917"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发展</a:t>
            </a:r>
            <a:r>
              <a:rPr lang="en-US" altLang="zh-CN" sz="2400" b="1" dirty="0">
                <a:latin typeface="楷体" panose="02010609060101010101" pitchFamily="49" charset="-122"/>
                <a:ea typeface="楷体" panose="02010609060101010101" pitchFamily="49" charset="-122"/>
              </a:rPr>
              <a:t>1</a:t>
            </a:r>
            <a:endParaRPr lang="zh-CN" altLang="en-US" sz="2400" dirty="0"/>
          </a:p>
        </p:txBody>
      </p:sp>
      <p:sp>
        <p:nvSpPr>
          <p:cNvPr id="25" name="矩形 24">
            <a:extLst>
              <a:ext uri="{FF2B5EF4-FFF2-40B4-BE49-F238E27FC236}">
                <a16:creationId xmlns:a16="http://schemas.microsoft.com/office/drawing/2014/main" id="{140952C7-DEF6-4044-AC4B-37BDA1F9494D}"/>
              </a:ext>
            </a:extLst>
          </p:cNvPr>
          <p:cNvSpPr/>
          <p:nvPr/>
        </p:nvSpPr>
        <p:spPr>
          <a:xfrm>
            <a:off x="4169612" y="2713910"/>
            <a:ext cx="6972109" cy="461665"/>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半自动化数据标注工具的研发</a:t>
            </a:r>
          </a:p>
        </p:txBody>
      </p:sp>
      <p:sp>
        <p:nvSpPr>
          <p:cNvPr id="26" name="矩形 25">
            <a:extLst>
              <a:ext uri="{FF2B5EF4-FFF2-40B4-BE49-F238E27FC236}">
                <a16:creationId xmlns:a16="http://schemas.microsoft.com/office/drawing/2014/main" id="{1E8573EE-6A2B-4AC8-B1A8-516455D8CE31}"/>
              </a:ext>
            </a:extLst>
          </p:cNvPr>
          <p:cNvSpPr/>
          <p:nvPr/>
        </p:nvSpPr>
        <p:spPr>
          <a:xfrm>
            <a:off x="3027924" y="2713910"/>
            <a:ext cx="958917"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发展</a:t>
            </a:r>
            <a:r>
              <a:rPr lang="en-US" altLang="zh-CN" sz="2400" b="1" dirty="0">
                <a:latin typeface="楷体" panose="02010609060101010101" pitchFamily="49" charset="-122"/>
                <a:ea typeface="楷体" panose="02010609060101010101" pitchFamily="49" charset="-122"/>
              </a:rPr>
              <a:t>2</a:t>
            </a:r>
            <a:endParaRPr lang="zh-CN" altLang="en-US" sz="2400" dirty="0"/>
          </a:p>
        </p:txBody>
      </p:sp>
      <p:sp>
        <p:nvSpPr>
          <p:cNvPr id="27" name="矩形 26">
            <a:extLst>
              <a:ext uri="{FF2B5EF4-FFF2-40B4-BE49-F238E27FC236}">
                <a16:creationId xmlns:a16="http://schemas.microsoft.com/office/drawing/2014/main" id="{6941B1E7-23C3-4C75-9E8D-A66ECD8613DA}"/>
              </a:ext>
            </a:extLst>
          </p:cNvPr>
          <p:cNvSpPr/>
          <p:nvPr/>
        </p:nvSpPr>
        <p:spPr>
          <a:xfrm>
            <a:off x="4169612" y="3642357"/>
            <a:ext cx="6972109" cy="461665"/>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数据标注质量的改善</a:t>
            </a:r>
          </a:p>
        </p:txBody>
      </p:sp>
      <p:sp>
        <p:nvSpPr>
          <p:cNvPr id="28" name="矩形 27">
            <a:extLst>
              <a:ext uri="{FF2B5EF4-FFF2-40B4-BE49-F238E27FC236}">
                <a16:creationId xmlns:a16="http://schemas.microsoft.com/office/drawing/2014/main" id="{D4BDA703-4CB6-4E62-A168-94922EB009C5}"/>
              </a:ext>
            </a:extLst>
          </p:cNvPr>
          <p:cNvSpPr/>
          <p:nvPr/>
        </p:nvSpPr>
        <p:spPr>
          <a:xfrm>
            <a:off x="3027924" y="3642357"/>
            <a:ext cx="958917"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发展</a:t>
            </a:r>
            <a:r>
              <a:rPr lang="en-US" altLang="zh-CN" sz="2400" b="1" dirty="0">
                <a:latin typeface="楷体" panose="02010609060101010101" pitchFamily="49" charset="-122"/>
                <a:ea typeface="楷体" panose="02010609060101010101" pitchFamily="49" charset="-122"/>
              </a:rPr>
              <a:t>3</a:t>
            </a:r>
            <a:endParaRPr lang="zh-CN" altLang="en-US" sz="2400" dirty="0"/>
          </a:p>
        </p:txBody>
      </p:sp>
      <p:sp>
        <p:nvSpPr>
          <p:cNvPr id="29" name="矩形 28">
            <a:extLst>
              <a:ext uri="{FF2B5EF4-FFF2-40B4-BE49-F238E27FC236}">
                <a16:creationId xmlns:a16="http://schemas.microsoft.com/office/drawing/2014/main" id="{4B843861-C08F-43D1-ACAB-509A1E5324A6}"/>
              </a:ext>
            </a:extLst>
          </p:cNvPr>
          <p:cNvSpPr/>
          <p:nvPr/>
        </p:nvSpPr>
        <p:spPr>
          <a:xfrm>
            <a:off x="4169612" y="4570804"/>
            <a:ext cx="6972109" cy="461665"/>
          </a:xfrm>
          <a:prstGeom prst="rect">
            <a:avLst/>
          </a:prstGeom>
        </p:spPr>
        <p:txBody>
          <a:bodyPr wrap="square">
            <a:spAutoFit/>
          </a:bodyPr>
          <a:lstStyle/>
          <a:p>
            <a:r>
              <a:rPr lang="zh-CN" altLang="en-US" sz="2400" dirty="0">
                <a:latin typeface="楷体" panose="02010609060101010101" pitchFamily="49" charset="-122"/>
                <a:ea typeface="楷体" panose="02010609060101010101" pitchFamily="49" charset="-122"/>
              </a:rPr>
              <a:t>数据标注中的安全性与隐私保护</a:t>
            </a:r>
          </a:p>
        </p:txBody>
      </p:sp>
      <p:sp>
        <p:nvSpPr>
          <p:cNvPr id="30" name="矩形 29">
            <a:extLst>
              <a:ext uri="{FF2B5EF4-FFF2-40B4-BE49-F238E27FC236}">
                <a16:creationId xmlns:a16="http://schemas.microsoft.com/office/drawing/2014/main" id="{F7F8FECB-58E6-4D5F-B0E5-A8E54A1A4DAD}"/>
              </a:ext>
            </a:extLst>
          </p:cNvPr>
          <p:cNvSpPr/>
          <p:nvPr/>
        </p:nvSpPr>
        <p:spPr>
          <a:xfrm>
            <a:off x="3027924" y="4570804"/>
            <a:ext cx="958917" cy="461665"/>
          </a:xfrm>
          <a:prstGeom prst="rect">
            <a:avLst/>
          </a:prstGeom>
        </p:spPr>
        <p:txBody>
          <a:bodyPr wrap="none">
            <a:spAutoFit/>
          </a:bodyPr>
          <a:lstStyle/>
          <a:p>
            <a:r>
              <a:rPr lang="zh-CN" altLang="en-US" sz="2400" b="1" dirty="0">
                <a:latin typeface="楷体" panose="02010609060101010101" pitchFamily="49" charset="-122"/>
                <a:ea typeface="楷体" panose="02010609060101010101" pitchFamily="49" charset="-122"/>
              </a:rPr>
              <a:t>发展</a:t>
            </a:r>
            <a:r>
              <a:rPr lang="en-US" altLang="zh-CN" sz="2400" b="1" dirty="0">
                <a:latin typeface="楷体" panose="02010609060101010101" pitchFamily="49" charset="-122"/>
                <a:ea typeface="楷体" panose="02010609060101010101" pitchFamily="49" charset="-122"/>
              </a:rPr>
              <a:t>4</a:t>
            </a:r>
            <a:endParaRPr lang="zh-CN" altLang="en-US" sz="2400" dirty="0"/>
          </a:p>
        </p:txBody>
      </p:sp>
    </p:spTree>
    <p:extLst>
      <p:ext uri="{BB962C8B-B14F-4D97-AF65-F5344CB8AC3E}">
        <p14:creationId xmlns:p14="http://schemas.microsoft.com/office/powerpoint/2010/main" val="10085606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69CC66E-D75A-4A98-ACE1-A19691385D4B}"/>
              </a:ext>
            </a:extLst>
          </p:cNvPr>
          <p:cNvSpPr txBox="1"/>
          <p:nvPr/>
        </p:nvSpPr>
        <p:spPr>
          <a:xfrm>
            <a:off x="4899839" y="3075057"/>
            <a:ext cx="2392322" cy="707886"/>
          </a:xfrm>
          <a:prstGeom prst="rect">
            <a:avLst/>
          </a:prstGeom>
          <a:noFill/>
        </p:spPr>
        <p:txBody>
          <a:bodyPr wrap="none" rtlCol="0">
            <a:spAutoFit/>
          </a:bodyPr>
          <a:lstStyle/>
          <a:p>
            <a:r>
              <a:rPr lang="en-US" altLang="zh-CN" sz="4000" dirty="0">
                <a:latin typeface="Calibri" panose="020F0502020204030204" pitchFamily="34" charset="0"/>
                <a:cs typeface="Calibri" panose="020F0502020204030204" pitchFamily="34" charset="0"/>
              </a:rPr>
              <a:t>THANKS</a:t>
            </a:r>
            <a:r>
              <a:rPr lang="zh-CN" altLang="en-US" sz="4000" dirty="0">
                <a:latin typeface="Calibri" panose="020F0502020204030204" pitchFamily="34" charset="0"/>
                <a:cs typeface="Calibri" panose="020F0502020204030204" pitchFamily="34" charset="0"/>
              </a:rPr>
              <a:t>！</a:t>
            </a:r>
          </a:p>
        </p:txBody>
      </p:sp>
    </p:spTree>
    <p:extLst>
      <p:ext uri="{BB962C8B-B14F-4D97-AF65-F5344CB8AC3E}">
        <p14:creationId xmlns:p14="http://schemas.microsoft.com/office/powerpoint/2010/main" val="7263144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2227533" cy="741780"/>
          </a:xfrm>
        </p:spPr>
        <p:txBody>
          <a:bodyPr>
            <a:normAutofit/>
          </a:bodyPr>
          <a:lstStyle/>
          <a:p>
            <a:r>
              <a:rPr lang="zh-CN" altLang="en-US" sz="3600" dirty="0"/>
              <a:t>作者介绍</a:t>
            </a:r>
          </a:p>
        </p:txBody>
      </p:sp>
      <p:pic>
        <p:nvPicPr>
          <p:cNvPr id="6" name="图片 5">
            <a:extLst>
              <a:ext uri="{FF2B5EF4-FFF2-40B4-BE49-F238E27FC236}">
                <a16:creationId xmlns:a16="http://schemas.microsoft.com/office/drawing/2014/main" id="{A61F5655-CAF7-427A-A5D5-4F016AA90B9F}"/>
              </a:ext>
            </a:extLst>
          </p:cNvPr>
          <p:cNvPicPr>
            <a:picLocks noChangeAspect="1"/>
          </p:cNvPicPr>
          <p:nvPr/>
        </p:nvPicPr>
        <p:blipFill>
          <a:blip r:embed="rId2"/>
          <a:stretch>
            <a:fillRect/>
          </a:stretch>
        </p:blipFill>
        <p:spPr>
          <a:xfrm>
            <a:off x="683559" y="1933575"/>
            <a:ext cx="2057400" cy="2990850"/>
          </a:xfrm>
          <a:prstGeom prst="rect">
            <a:avLst/>
          </a:prstGeom>
        </p:spPr>
      </p:pic>
      <p:sp>
        <p:nvSpPr>
          <p:cNvPr id="7" name="矩形 6">
            <a:extLst>
              <a:ext uri="{FF2B5EF4-FFF2-40B4-BE49-F238E27FC236}">
                <a16:creationId xmlns:a16="http://schemas.microsoft.com/office/drawing/2014/main" id="{A8FFD09A-A93A-4DAE-9242-49FA44194734}"/>
              </a:ext>
            </a:extLst>
          </p:cNvPr>
          <p:cNvSpPr/>
          <p:nvPr/>
        </p:nvSpPr>
        <p:spPr>
          <a:xfrm>
            <a:off x="2740959" y="2459504"/>
            <a:ext cx="2227533" cy="1938992"/>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蔡莉：</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复旦大学计算机科学技术学院博士</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研究领域：</a:t>
            </a:r>
            <a:endPar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数据挖掘、数据质量、可视化</a:t>
            </a:r>
            <a:endPar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pic>
        <p:nvPicPr>
          <p:cNvPr id="8" name="图片 7">
            <a:extLst>
              <a:ext uri="{FF2B5EF4-FFF2-40B4-BE49-F238E27FC236}">
                <a16:creationId xmlns:a16="http://schemas.microsoft.com/office/drawing/2014/main" id="{B67EE5CF-E9E7-4AAE-942D-C1414E8A043D}"/>
              </a:ext>
            </a:extLst>
          </p:cNvPr>
          <p:cNvPicPr>
            <a:picLocks noChangeAspect="1"/>
          </p:cNvPicPr>
          <p:nvPr/>
        </p:nvPicPr>
        <p:blipFill>
          <a:blip r:embed="rId3"/>
          <a:stretch>
            <a:fillRect/>
          </a:stretch>
        </p:blipFill>
        <p:spPr>
          <a:xfrm>
            <a:off x="5406277" y="2028632"/>
            <a:ext cx="2227533" cy="2895793"/>
          </a:xfrm>
          <a:prstGeom prst="rect">
            <a:avLst/>
          </a:prstGeom>
        </p:spPr>
      </p:pic>
      <p:sp>
        <p:nvSpPr>
          <p:cNvPr id="9" name="矩形 8">
            <a:extLst>
              <a:ext uri="{FF2B5EF4-FFF2-40B4-BE49-F238E27FC236}">
                <a16:creationId xmlns:a16="http://schemas.microsoft.com/office/drawing/2014/main" id="{EC70F782-3736-465B-9845-E325C1F03338}"/>
              </a:ext>
            </a:extLst>
          </p:cNvPr>
          <p:cNvSpPr/>
          <p:nvPr/>
        </p:nvSpPr>
        <p:spPr>
          <a:xfrm>
            <a:off x="7633810" y="2613392"/>
            <a:ext cx="2227533" cy="1631216"/>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朱扬勇：</a:t>
            </a:r>
            <a:endParaRPr kumimoji="0" lang="en-US" altLang="zh-CN"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prstClr val="black"/>
                </a:solidFill>
                <a:effectLst/>
                <a:uLnTx/>
                <a:uFillTx/>
                <a:latin typeface="宋体" panose="02010600030101010101" pitchFamily="2" charset="-122"/>
                <a:ea typeface="宋体" panose="02010600030101010101" pitchFamily="2" charset="-122"/>
                <a:cs typeface="+mn-cs"/>
              </a:rPr>
              <a:t>复旦大学计算机软件专业教授、博导</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研究领域：</a:t>
            </a:r>
            <a:endPar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rPr>
              <a:t>数据学、数据科学</a:t>
            </a:r>
            <a:endParaRPr kumimoji="0" lang="en-US" altLang="zh-CN" sz="2000" b="0" i="0" u="none" strike="noStrike" kern="1200" cap="none" spc="0" normalizeH="0" baseline="0" noProof="0" dirty="0">
              <a:ln>
                <a:noFill/>
              </a:ln>
              <a:solidFill>
                <a:srgbClr val="000000"/>
              </a:solidFill>
              <a:effectLst/>
              <a:uLnTx/>
              <a:uFillTx/>
              <a:latin typeface="宋体" panose="02010600030101010101" pitchFamily="2" charset="-122"/>
              <a:ea typeface="宋体" panose="02010600030101010101" pitchFamily="2" charset="-122"/>
              <a:cs typeface="+mn-cs"/>
            </a:endParaRPr>
          </a:p>
        </p:txBody>
      </p:sp>
    </p:spTree>
    <p:extLst>
      <p:ext uri="{BB962C8B-B14F-4D97-AF65-F5344CB8AC3E}">
        <p14:creationId xmlns:p14="http://schemas.microsoft.com/office/powerpoint/2010/main" val="49011062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2390381" cy="741780"/>
          </a:xfrm>
        </p:spPr>
        <p:txBody>
          <a:bodyPr>
            <a:normAutofit/>
          </a:bodyPr>
          <a:lstStyle/>
          <a:p>
            <a:r>
              <a:rPr lang="zh-CN" altLang="en-US" sz="3600" dirty="0"/>
              <a:t>数据标注</a:t>
            </a:r>
          </a:p>
        </p:txBody>
      </p:sp>
      <p:graphicFrame>
        <p:nvGraphicFramePr>
          <p:cNvPr id="3" name="对象 2">
            <a:extLst>
              <a:ext uri="{FF2B5EF4-FFF2-40B4-BE49-F238E27FC236}">
                <a16:creationId xmlns:a16="http://schemas.microsoft.com/office/drawing/2014/main" id="{4F8C6777-EDFB-4AAA-9A65-F44EC9DF50E4}"/>
              </a:ext>
            </a:extLst>
          </p:cNvPr>
          <p:cNvGraphicFramePr>
            <a:graphicFrameLocks noChangeAspect="1"/>
          </p:cNvGraphicFramePr>
          <p:nvPr>
            <p:extLst>
              <p:ext uri="{D42A27DB-BD31-4B8C-83A1-F6EECF244321}">
                <p14:modId xmlns:p14="http://schemas.microsoft.com/office/powerpoint/2010/main" val="2766525990"/>
              </p:ext>
            </p:extLst>
          </p:nvPr>
        </p:nvGraphicFramePr>
        <p:xfrm>
          <a:off x="3323921" y="455966"/>
          <a:ext cx="6886575" cy="4410075"/>
        </p:xfrm>
        <a:graphic>
          <a:graphicData uri="http://schemas.openxmlformats.org/presentationml/2006/ole">
            <mc:AlternateContent xmlns:mc="http://schemas.openxmlformats.org/markup-compatibility/2006">
              <mc:Choice xmlns:v="urn:schemas-microsoft-com:vml" Requires="v">
                <p:oleObj spid="_x0000_s1031" name="Visio" r:id="rId3" imgW="6886725" imgH="4410013" progId="Visio.Drawing.15">
                  <p:embed/>
                </p:oleObj>
              </mc:Choice>
              <mc:Fallback>
                <p:oleObj name="Visio" r:id="rId3" imgW="6886725" imgH="4410013" progId="Visio.Drawing.15">
                  <p:embed/>
                  <p:pic>
                    <p:nvPicPr>
                      <p:cNvPr id="0" name=""/>
                      <p:cNvPicPr/>
                      <p:nvPr/>
                    </p:nvPicPr>
                    <p:blipFill>
                      <a:blip r:embed="rId4"/>
                      <a:stretch>
                        <a:fillRect/>
                      </a:stretch>
                    </p:blipFill>
                    <p:spPr>
                      <a:xfrm>
                        <a:off x="3323921" y="455966"/>
                        <a:ext cx="6886575" cy="4410075"/>
                      </a:xfrm>
                      <a:prstGeom prst="rect">
                        <a:avLst/>
                      </a:prstGeom>
                    </p:spPr>
                  </p:pic>
                </p:oleObj>
              </mc:Fallback>
            </mc:AlternateContent>
          </a:graphicData>
        </a:graphic>
      </p:graphicFrame>
      <p:sp>
        <p:nvSpPr>
          <p:cNvPr id="4" name="矩形 3">
            <a:extLst>
              <a:ext uri="{FF2B5EF4-FFF2-40B4-BE49-F238E27FC236}">
                <a16:creationId xmlns:a16="http://schemas.microsoft.com/office/drawing/2014/main" id="{0B7CF1FD-F3CE-4E75-9219-4F50D115FCE4}"/>
              </a:ext>
            </a:extLst>
          </p:cNvPr>
          <p:cNvSpPr/>
          <p:nvPr/>
        </p:nvSpPr>
        <p:spPr>
          <a:xfrm>
            <a:off x="1887167" y="4877980"/>
            <a:ext cx="7791856" cy="1200329"/>
          </a:xfrm>
          <a:prstGeom prst="rect">
            <a:avLst/>
          </a:prstGeom>
        </p:spPr>
        <p:txBody>
          <a:bodyPr wrap="square">
            <a:spAutoFit/>
          </a:bodyPr>
          <a:lstStyle/>
          <a:p>
            <a:r>
              <a:rPr lang="zh-CN" altLang="en-US" dirty="0"/>
              <a:t>数据标注是对未处理的初级数据，包括语音、图片、文本、视频等进行加工处理，并转换为机器可识别信息的过程。</a:t>
            </a:r>
            <a:endParaRPr lang="en-US" altLang="zh-CN" dirty="0"/>
          </a:p>
          <a:p>
            <a:r>
              <a:rPr lang="en-US" altLang="zh-CN" dirty="0"/>
              <a:t>Wang C, </a:t>
            </a:r>
            <a:r>
              <a:rPr lang="en-US" altLang="zh-CN" dirty="0" err="1"/>
              <a:t>Blei</a:t>
            </a:r>
            <a:r>
              <a:rPr lang="en-US" altLang="zh-CN" dirty="0"/>
              <a:t> DM, Li F, et al. Simultaneous image classification and annotation. Computer vision and pattern recognition, 2009: 1903-1910.</a:t>
            </a:r>
            <a:endParaRPr lang="zh-CN" altLang="en-US" dirty="0"/>
          </a:p>
        </p:txBody>
      </p:sp>
    </p:spTree>
    <p:extLst>
      <p:ext uri="{BB962C8B-B14F-4D97-AF65-F5344CB8AC3E}">
        <p14:creationId xmlns:p14="http://schemas.microsoft.com/office/powerpoint/2010/main" val="200081099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3800892" cy="741780"/>
          </a:xfrm>
        </p:spPr>
        <p:txBody>
          <a:bodyPr>
            <a:normAutofit/>
          </a:bodyPr>
          <a:lstStyle/>
          <a:p>
            <a:r>
              <a:rPr lang="zh-CN" altLang="en-US" sz="3600" dirty="0"/>
              <a:t>数据标注应用</a:t>
            </a:r>
          </a:p>
        </p:txBody>
      </p:sp>
      <p:pic>
        <p:nvPicPr>
          <p:cNvPr id="4" name="图片 3">
            <a:extLst>
              <a:ext uri="{FF2B5EF4-FFF2-40B4-BE49-F238E27FC236}">
                <a16:creationId xmlns:a16="http://schemas.microsoft.com/office/drawing/2014/main" id="{F780594C-6979-4AC7-8082-69A6F1BC2E7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52791" y="1426242"/>
            <a:ext cx="2934510" cy="1719439"/>
          </a:xfrm>
          <a:prstGeom prst="rect">
            <a:avLst/>
          </a:prstGeom>
        </p:spPr>
      </p:pic>
      <p:sp>
        <p:nvSpPr>
          <p:cNvPr id="5" name="文本框 4">
            <a:extLst>
              <a:ext uri="{FF2B5EF4-FFF2-40B4-BE49-F238E27FC236}">
                <a16:creationId xmlns:a16="http://schemas.microsoft.com/office/drawing/2014/main" id="{EACF9394-C859-49DC-AB8B-CDC012290638}"/>
              </a:ext>
            </a:extLst>
          </p:cNvPr>
          <p:cNvSpPr txBox="1"/>
          <p:nvPr/>
        </p:nvSpPr>
        <p:spPr>
          <a:xfrm>
            <a:off x="1714752" y="3249864"/>
            <a:ext cx="1210588" cy="400110"/>
          </a:xfrm>
          <a:prstGeom prst="rect">
            <a:avLst/>
          </a:prstGeom>
          <a:noFill/>
        </p:spPr>
        <p:txBody>
          <a:bodyPr wrap="none" rtlCol="0">
            <a:spAutoFit/>
          </a:bodyPr>
          <a:lstStyle/>
          <a:p>
            <a:r>
              <a:rPr lang="zh-CN" altLang="en-US" sz="2000" dirty="0"/>
              <a:t>自动驾驶</a:t>
            </a:r>
          </a:p>
        </p:txBody>
      </p:sp>
      <p:pic>
        <p:nvPicPr>
          <p:cNvPr id="7" name="图片 6">
            <a:extLst>
              <a:ext uri="{FF2B5EF4-FFF2-40B4-BE49-F238E27FC236}">
                <a16:creationId xmlns:a16="http://schemas.microsoft.com/office/drawing/2014/main" id="{79796B9C-622A-4463-AAA4-C5E55F8E041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2523" y="1390337"/>
            <a:ext cx="2785655" cy="1755344"/>
          </a:xfrm>
          <a:prstGeom prst="rect">
            <a:avLst/>
          </a:prstGeom>
        </p:spPr>
      </p:pic>
      <p:sp>
        <p:nvSpPr>
          <p:cNvPr id="8" name="文本框 7">
            <a:extLst>
              <a:ext uri="{FF2B5EF4-FFF2-40B4-BE49-F238E27FC236}">
                <a16:creationId xmlns:a16="http://schemas.microsoft.com/office/drawing/2014/main" id="{90C39638-8A36-4D17-A0E5-63823E31B7F4}"/>
              </a:ext>
            </a:extLst>
          </p:cNvPr>
          <p:cNvSpPr txBox="1"/>
          <p:nvPr/>
        </p:nvSpPr>
        <p:spPr>
          <a:xfrm>
            <a:off x="5590056" y="3249864"/>
            <a:ext cx="1210588" cy="400110"/>
          </a:xfrm>
          <a:prstGeom prst="rect">
            <a:avLst/>
          </a:prstGeom>
          <a:noFill/>
        </p:spPr>
        <p:txBody>
          <a:bodyPr wrap="none" rtlCol="0">
            <a:spAutoFit/>
          </a:bodyPr>
          <a:lstStyle/>
          <a:p>
            <a:r>
              <a:rPr lang="zh-CN" altLang="en-US" sz="2000" dirty="0"/>
              <a:t>智能安防</a:t>
            </a:r>
          </a:p>
        </p:txBody>
      </p:sp>
      <p:pic>
        <p:nvPicPr>
          <p:cNvPr id="10" name="图片 9">
            <a:extLst>
              <a:ext uri="{FF2B5EF4-FFF2-40B4-BE49-F238E27FC236}">
                <a16:creationId xmlns:a16="http://schemas.microsoft.com/office/drawing/2014/main" id="{FADE53B9-B04F-4426-8BB4-BDC3DFEF999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736" y="1424275"/>
            <a:ext cx="3060277" cy="1721406"/>
          </a:xfrm>
          <a:prstGeom prst="rect">
            <a:avLst/>
          </a:prstGeom>
        </p:spPr>
      </p:pic>
      <p:sp>
        <p:nvSpPr>
          <p:cNvPr id="11" name="文本框 10">
            <a:extLst>
              <a:ext uri="{FF2B5EF4-FFF2-40B4-BE49-F238E27FC236}">
                <a16:creationId xmlns:a16="http://schemas.microsoft.com/office/drawing/2014/main" id="{DFACB980-9292-4719-A060-294EF8442309}"/>
              </a:ext>
            </a:extLst>
          </p:cNvPr>
          <p:cNvSpPr txBox="1"/>
          <p:nvPr/>
        </p:nvSpPr>
        <p:spPr>
          <a:xfrm>
            <a:off x="9553580" y="3249864"/>
            <a:ext cx="1210588" cy="400110"/>
          </a:xfrm>
          <a:prstGeom prst="rect">
            <a:avLst/>
          </a:prstGeom>
          <a:noFill/>
        </p:spPr>
        <p:txBody>
          <a:bodyPr wrap="none" rtlCol="0">
            <a:spAutoFit/>
          </a:bodyPr>
          <a:lstStyle/>
          <a:p>
            <a:r>
              <a:rPr lang="zh-CN" altLang="en-US" sz="2000" dirty="0"/>
              <a:t>智慧医疗</a:t>
            </a:r>
          </a:p>
        </p:txBody>
      </p:sp>
      <p:pic>
        <p:nvPicPr>
          <p:cNvPr id="13" name="图片 12">
            <a:extLst>
              <a:ext uri="{FF2B5EF4-FFF2-40B4-BE49-F238E27FC236}">
                <a16:creationId xmlns:a16="http://schemas.microsoft.com/office/drawing/2014/main" id="{E614C52A-A7D8-4538-90DF-CEDD9484DCC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7926" y="3782415"/>
            <a:ext cx="3221144" cy="1858352"/>
          </a:xfrm>
          <a:prstGeom prst="rect">
            <a:avLst/>
          </a:prstGeom>
        </p:spPr>
      </p:pic>
      <p:sp>
        <p:nvSpPr>
          <p:cNvPr id="14" name="文本框 13">
            <a:extLst>
              <a:ext uri="{FF2B5EF4-FFF2-40B4-BE49-F238E27FC236}">
                <a16:creationId xmlns:a16="http://schemas.microsoft.com/office/drawing/2014/main" id="{1765B525-B78B-4D10-9165-D6E0D56B9145}"/>
              </a:ext>
            </a:extLst>
          </p:cNvPr>
          <p:cNvSpPr txBox="1"/>
          <p:nvPr/>
        </p:nvSpPr>
        <p:spPr>
          <a:xfrm>
            <a:off x="1808527" y="5773208"/>
            <a:ext cx="1023037" cy="400110"/>
          </a:xfrm>
          <a:prstGeom prst="rect">
            <a:avLst/>
          </a:prstGeom>
          <a:noFill/>
        </p:spPr>
        <p:txBody>
          <a:bodyPr wrap="none" rtlCol="0">
            <a:spAutoFit/>
          </a:bodyPr>
          <a:lstStyle/>
          <a:p>
            <a:r>
              <a:rPr lang="zh-CN" altLang="en-US" sz="2000" dirty="0"/>
              <a:t>工业</a:t>
            </a:r>
            <a:r>
              <a:rPr lang="en-US" altLang="zh-CN" sz="2000" dirty="0"/>
              <a:t>4.0</a:t>
            </a:r>
            <a:endParaRPr lang="zh-CN" altLang="en-US" sz="2000" dirty="0"/>
          </a:p>
        </p:txBody>
      </p:sp>
      <p:pic>
        <p:nvPicPr>
          <p:cNvPr id="16" name="图片 15">
            <a:extLst>
              <a:ext uri="{FF2B5EF4-FFF2-40B4-BE49-F238E27FC236}">
                <a16:creationId xmlns:a16="http://schemas.microsoft.com/office/drawing/2014/main" id="{700CA13E-AC12-4C99-AD1C-802D74FE8D1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2523" y="3782415"/>
            <a:ext cx="3035839" cy="1781905"/>
          </a:xfrm>
          <a:prstGeom prst="rect">
            <a:avLst/>
          </a:prstGeom>
        </p:spPr>
      </p:pic>
      <p:sp>
        <p:nvSpPr>
          <p:cNvPr id="17" name="文本框 16">
            <a:extLst>
              <a:ext uri="{FF2B5EF4-FFF2-40B4-BE49-F238E27FC236}">
                <a16:creationId xmlns:a16="http://schemas.microsoft.com/office/drawing/2014/main" id="{7A1D5FB9-76BF-4334-B978-540CB5AC445B}"/>
              </a:ext>
            </a:extLst>
          </p:cNvPr>
          <p:cNvSpPr txBox="1"/>
          <p:nvPr/>
        </p:nvSpPr>
        <p:spPr>
          <a:xfrm>
            <a:off x="5718296" y="5777841"/>
            <a:ext cx="954107" cy="400110"/>
          </a:xfrm>
          <a:prstGeom prst="rect">
            <a:avLst/>
          </a:prstGeom>
          <a:noFill/>
        </p:spPr>
        <p:txBody>
          <a:bodyPr wrap="none" rtlCol="0">
            <a:spAutoFit/>
          </a:bodyPr>
          <a:lstStyle/>
          <a:p>
            <a:r>
              <a:rPr lang="zh-CN" altLang="en-US" sz="2000" dirty="0"/>
              <a:t>新零售</a:t>
            </a:r>
          </a:p>
        </p:txBody>
      </p:sp>
      <p:pic>
        <p:nvPicPr>
          <p:cNvPr id="19" name="图片 18">
            <a:extLst>
              <a:ext uri="{FF2B5EF4-FFF2-40B4-BE49-F238E27FC236}">
                <a16:creationId xmlns:a16="http://schemas.microsoft.com/office/drawing/2014/main" id="{29964ACF-6A79-48A4-9A81-39BD69571F2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548302" y="3777470"/>
            <a:ext cx="3221144" cy="1791793"/>
          </a:xfrm>
          <a:prstGeom prst="rect">
            <a:avLst/>
          </a:prstGeom>
        </p:spPr>
      </p:pic>
      <p:sp>
        <p:nvSpPr>
          <p:cNvPr id="20" name="文本框 19">
            <a:extLst>
              <a:ext uri="{FF2B5EF4-FFF2-40B4-BE49-F238E27FC236}">
                <a16:creationId xmlns:a16="http://schemas.microsoft.com/office/drawing/2014/main" id="{CF736B3F-6CF1-4759-A47B-991BB63F0C48}"/>
              </a:ext>
            </a:extLst>
          </p:cNvPr>
          <p:cNvSpPr txBox="1"/>
          <p:nvPr/>
        </p:nvSpPr>
        <p:spPr>
          <a:xfrm>
            <a:off x="9553580" y="5773208"/>
            <a:ext cx="1210588" cy="400110"/>
          </a:xfrm>
          <a:prstGeom prst="rect">
            <a:avLst/>
          </a:prstGeom>
          <a:noFill/>
        </p:spPr>
        <p:txBody>
          <a:bodyPr wrap="none" rtlCol="0">
            <a:spAutoFit/>
          </a:bodyPr>
          <a:lstStyle/>
          <a:p>
            <a:r>
              <a:rPr lang="zh-CN" altLang="en-US" sz="2000" dirty="0"/>
              <a:t>智慧农业</a:t>
            </a:r>
          </a:p>
        </p:txBody>
      </p:sp>
    </p:spTree>
    <p:extLst>
      <p:ext uri="{BB962C8B-B14F-4D97-AF65-F5344CB8AC3E}">
        <p14:creationId xmlns:p14="http://schemas.microsoft.com/office/powerpoint/2010/main" val="19431308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5123854" cy="741780"/>
          </a:xfrm>
        </p:spPr>
        <p:txBody>
          <a:bodyPr>
            <a:normAutofit/>
          </a:bodyPr>
          <a:lstStyle/>
          <a:p>
            <a:r>
              <a:rPr lang="zh-CN" altLang="en-US" sz="3600" dirty="0"/>
              <a:t>数据标注分类</a:t>
            </a:r>
            <a:r>
              <a:rPr lang="en-US" altLang="zh-CN" sz="3600" dirty="0">
                <a:latin typeface="Calibri" panose="020F0502020204030204" pitchFamily="34" charset="0"/>
                <a:cs typeface="Calibri" panose="020F0502020204030204" pitchFamily="34" charset="0"/>
              </a:rPr>
              <a:t>(1/3)</a:t>
            </a:r>
            <a:endParaRPr lang="zh-CN" altLang="en-US" sz="3600" dirty="0">
              <a:latin typeface="Calibri" panose="020F0502020204030204" pitchFamily="34" charset="0"/>
              <a:cs typeface="Calibri" panose="020F0502020204030204" pitchFamily="34" charset="0"/>
            </a:endParaRPr>
          </a:p>
        </p:txBody>
      </p:sp>
      <p:pic>
        <p:nvPicPr>
          <p:cNvPr id="13" name="图片 12">
            <a:extLst>
              <a:ext uri="{FF2B5EF4-FFF2-40B4-BE49-F238E27FC236}">
                <a16:creationId xmlns:a16="http://schemas.microsoft.com/office/drawing/2014/main" id="{A4426855-C39D-46CE-B884-A02C4D98A4B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59" y="1625774"/>
            <a:ext cx="3982006" cy="3801005"/>
          </a:xfrm>
          <a:prstGeom prst="rect">
            <a:avLst/>
          </a:prstGeom>
        </p:spPr>
      </p:pic>
      <p:pic>
        <p:nvPicPr>
          <p:cNvPr id="14" name="图片 13">
            <a:extLst>
              <a:ext uri="{FF2B5EF4-FFF2-40B4-BE49-F238E27FC236}">
                <a16:creationId xmlns:a16="http://schemas.microsoft.com/office/drawing/2014/main" id="{B4CA15B4-1F15-492F-8450-11513153E760}"/>
              </a:ext>
            </a:extLst>
          </p:cNvPr>
          <p:cNvPicPr>
            <a:picLocks noChangeAspect="1"/>
          </p:cNvPicPr>
          <p:nvPr/>
        </p:nvPicPr>
        <p:blipFill>
          <a:blip r:embed="rId3"/>
          <a:stretch>
            <a:fillRect/>
          </a:stretch>
        </p:blipFill>
        <p:spPr>
          <a:xfrm>
            <a:off x="4953666" y="580279"/>
            <a:ext cx="3632992" cy="2464478"/>
          </a:xfrm>
          <a:prstGeom prst="rect">
            <a:avLst/>
          </a:prstGeom>
        </p:spPr>
      </p:pic>
      <p:pic>
        <p:nvPicPr>
          <p:cNvPr id="19" name="图片 18">
            <a:extLst>
              <a:ext uri="{FF2B5EF4-FFF2-40B4-BE49-F238E27FC236}">
                <a16:creationId xmlns:a16="http://schemas.microsoft.com/office/drawing/2014/main" id="{04E12EA9-2D4C-4643-95EA-3B413178C6F5}"/>
              </a:ext>
            </a:extLst>
          </p:cNvPr>
          <p:cNvPicPr>
            <a:picLocks noChangeAspect="1"/>
          </p:cNvPicPr>
          <p:nvPr/>
        </p:nvPicPr>
        <p:blipFill>
          <a:blip r:embed="rId4"/>
          <a:stretch>
            <a:fillRect/>
          </a:stretch>
        </p:blipFill>
        <p:spPr>
          <a:xfrm>
            <a:off x="7526437" y="2534383"/>
            <a:ext cx="4537541" cy="2321621"/>
          </a:xfrm>
          <a:prstGeom prst="rect">
            <a:avLst/>
          </a:prstGeom>
        </p:spPr>
      </p:pic>
      <p:pic>
        <p:nvPicPr>
          <p:cNvPr id="16" name="图片 15">
            <a:extLst>
              <a:ext uri="{FF2B5EF4-FFF2-40B4-BE49-F238E27FC236}">
                <a16:creationId xmlns:a16="http://schemas.microsoft.com/office/drawing/2014/main" id="{05E0F93B-1D9F-47B5-A2E6-2E032295B2F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953666" y="4034110"/>
            <a:ext cx="3627534" cy="2321621"/>
          </a:xfrm>
          <a:prstGeom prst="rect">
            <a:avLst/>
          </a:prstGeom>
        </p:spPr>
      </p:pic>
    </p:spTree>
    <p:extLst>
      <p:ext uri="{BB962C8B-B14F-4D97-AF65-F5344CB8AC3E}">
        <p14:creationId xmlns:p14="http://schemas.microsoft.com/office/powerpoint/2010/main" val="3738003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500"/>
                                        <p:tgtEl>
                                          <p:spTgt spid="19"/>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fade">
                                      <p:cBhvr>
                                        <p:cTn id="1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5123854" cy="741780"/>
          </a:xfrm>
        </p:spPr>
        <p:txBody>
          <a:bodyPr>
            <a:normAutofit/>
          </a:bodyPr>
          <a:lstStyle/>
          <a:p>
            <a:r>
              <a:rPr lang="zh-CN" altLang="en-US" sz="3600" dirty="0"/>
              <a:t>数据标注分类</a:t>
            </a:r>
            <a:r>
              <a:rPr lang="en-US" altLang="zh-CN" sz="3600" dirty="0">
                <a:latin typeface="Calibri" panose="020F0502020204030204" pitchFamily="34" charset="0"/>
                <a:cs typeface="Calibri" panose="020F0502020204030204" pitchFamily="34" charset="0"/>
              </a:rPr>
              <a:t>(2/3)</a:t>
            </a:r>
            <a:endParaRPr lang="zh-CN" altLang="en-US" sz="3600" dirty="0">
              <a:latin typeface="Calibri" panose="020F0502020204030204" pitchFamily="34" charset="0"/>
              <a:cs typeface="Calibri" panose="020F0502020204030204" pitchFamily="34" charset="0"/>
            </a:endParaRPr>
          </a:p>
        </p:txBody>
      </p:sp>
      <p:pic>
        <p:nvPicPr>
          <p:cNvPr id="5" name="图片 4">
            <a:extLst>
              <a:ext uri="{FF2B5EF4-FFF2-40B4-BE49-F238E27FC236}">
                <a16:creationId xmlns:a16="http://schemas.microsoft.com/office/drawing/2014/main" id="{A07BA1EC-4A5A-484C-A42B-766C4181937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8258" y="1616046"/>
            <a:ext cx="4458322" cy="3801005"/>
          </a:xfrm>
          <a:prstGeom prst="rect">
            <a:avLst/>
          </a:prstGeom>
        </p:spPr>
      </p:pic>
      <p:pic>
        <p:nvPicPr>
          <p:cNvPr id="7" name="图片 6">
            <a:extLst>
              <a:ext uri="{FF2B5EF4-FFF2-40B4-BE49-F238E27FC236}">
                <a16:creationId xmlns:a16="http://schemas.microsoft.com/office/drawing/2014/main" id="{1FC12411-670C-45DC-9C88-E714341E14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06524" y="45617"/>
            <a:ext cx="3988880" cy="2552883"/>
          </a:xfrm>
          <a:prstGeom prst="rect">
            <a:avLst/>
          </a:prstGeom>
        </p:spPr>
      </p:pic>
      <p:sp>
        <p:nvSpPr>
          <p:cNvPr id="8" name="文本框 7">
            <a:extLst>
              <a:ext uri="{FF2B5EF4-FFF2-40B4-BE49-F238E27FC236}">
                <a16:creationId xmlns:a16="http://schemas.microsoft.com/office/drawing/2014/main" id="{3EE13E39-EB74-4965-A4B3-89A5FB695464}"/>
              </a:ext>
            </a:extLst>
          </p:cNvPr>
          <p:cNvSpPr txBox="1"/>
          <p:nvPr/>
        </p:nvSpPr>
        <p:spPr>
          <a:xfrm>
            <a:off x="3245486" y="2140082"/>
            <a:ext cx="1338828" cy="646331"/>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标签域确定</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标签值选择</a:t>
            </a:r>
          </a:p>
        </p:txBody>
      </p:sp>
      <p:sp>
        <p:nvSpPr>
          <p:cNvPr id="15" name="文本框 14">
            <a:extLst>
              <a:ext uri="{FF2B5EF4-FFF2-40B4-BE49-F238E27FC236}">
                <a16:creationId xmlns:a16="http://schemas.microsoft.com/office/drawing/2014/main" id="{4D29F38D-FF81-4D55-82A8-182CAFF5268E}"/>
              </a:ext>
            </a:extLst>
          </p:cNvPr>
          <p:cNvSpPr txBox="1"/>
          <p:nvPr/>
        </p:nvSpPr>
        <p:spPr>
          <a:xfrm>
            <a:off x="3245486" y="5417051"/>
            <a:ext cx="1338828" cy="646331"/>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标签域自由</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标签值选择</a:t>
            </a:r>
          </a:p>
        </p:txBody>
      </p:sp>
      <p:sp>
        <p:nvSpPr>
          <p:cNvPr id="17" name="文本框 16">
            <a:extLst>
              <a:ext uri="{FF2B5EF4-FFF2-40B4-BE49-F238E27FC236}">
                <a16:creationId xmlns:a16="http://schemas.microsoft.com/office/drawing/2014/main" id="{00CD859C-CBE0-47CA-B83E-582062F67856}"/>
              </a:ext>
            </a:extLst>
          </p:cNvPr>
          <p:cNvSpPr txBox="1"/>
          <p:nvPr/>
        </p:nvSpPr>
        <p:spPr>
          <a:xfrm>
            <a:off x="3147989" y="3749383"/>
            <a:ext cx="1569660" cy="923330"/>
          </a:xfrm>
          <a:prstGeom prst="rect">
            <a:avLst/>
          </a:prstGeom>
          <a:noFill/>
        </p:spPr>
        <p:txBody>
          <a:bodyPr wrap="none" rtlCol="0">
            <a:spAutoFit/>
          </a:bodyPr>
          <a:lstStyle/>
          <a:p>
            <a:r>
              <a:rPr lang="zh-CN" altLang="en-US" dirty="0">
                <a:latin typeface="宋体" panose="02010600030101010101" pitchFamily="2" charset="-122"/>
                <a:ea typeface="宋体" panose="02010600030101010101" pitchFamily="2" charset="-122"/>
              </a:rPr>
              <a:t>标签域自由 </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标签值自由</a:t>
            </a:r>
            <a:endParaRPr lang="en-US" altLang="zh-CN" dirty="0">
              <a:latin typeface="宋体" panose="02010600030101010101" pitchFamily="2" charset="-122"/>
              <a:ea typeface="宋体" panose="02010600030101010101" pitchFamily="2" charset="-122"/>
            </a:endParaRPr>
          </a:p>
          <a:p>
            <a:r>
              <a:rPr lang="zh-CN" altLang="en-US" dirty="0">
                <a:latin typeface="宋体" panose="02010600030101010101" pitchFamily="2" charset="-122"/>
                <a:ea typeface="宋体" panose="02010600030101010101" pitchFamily="2" charset="-122"/>
              </a:rPr>
              <a:t>带有一定约束</a:t>
            </a:r>
          </a:p>
        </p:txBody>
      </p:sp>
      <p:pic>
        <p:nvPicPr>
          <p:cNvPr id="12" name="图片 11">
            <a:extLst>
              <a:ext uri="{FF2B5EF4-FFF2-40B4-BE49-F238E27FC236}">
                <a16:creationId xmlns:a16="http://schemas.microsoft.com/office/drawing/2014/main" id="{4BAA4375-3EA3-4F06-95B0-B9F9EC3F265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13704" y="1025257"/>
            <a:ext cx="4296925" cy="4326471"/>
          </a:xfrm>
          <a:prstGeom prst="rect">
            <a:avLst/>
          </a:prstGeom>
        </p:spPr>
      </p:pic>
      <p:pic>
        <p:nvPicPr>
          <p:cNvPr id="18" name="图片 17">
            <a:extLst>
              <a:ext uri="{FF2B5EF4-FFF2-40B4-BE49-F238E27FC236}">
                <a16:creationId xmlns:a16="http://schemas.microsoft.com/office/drawing/2014/main" id="{B3F2764E-88AC-40E1-82C0-2E2F4935E8AC}"/>
              </a:ext>
            </a:extLst>
          </p:cNvPr>
          <p:cNvPicPr>
            <a:picLocks noChangeAspect="1"/>
          </p:cNvPicPr>
          <p:nvPr/>
        </p:nvPicPr>
        <p:blipFill>
          <a:blip r:embed="rId6"/>
          <a:stretch>
            <a:fillRect/>
          </a:stretch>
        </p:blipFill>
        <p:spPr>
          <a:xfrm>
            <a:off x="5209292" y="3749383"/>
            <a:ext cx="3167157" cy="2850279"/>
          </a:xfrm>
          <a:prstGeom prst="rect">
            <a:avLst/>
          </a:prstGeom>
        </p:spPr>
      </p:pic>
    </p:spTree>
    <p:extLst>
      <p:ext uri="{BB962C8B-B14F-4D97-AF65-F5344CB8AC3E}">
        <p14:creationId xmlns:p14="http://schemas.microsoft.com/office/powerpoint/2010/main" val="10421853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5123854" cy="741780"/>
          </a:xfrm>
        </p:spPr>
        <p:txBody>
          <a:bodyPr>
            <a:normAutofit/>
          </a:bodyPr>
          <a:lstStyle/>
          <a:p>
            <a:r>
              <a:rPr lang="zh-CN" altLang="en-US" sz="3600" dirty="0"/>
              <a:t>数据标注分类</a:t>
            </a:r>
            <a:r>
              <a:rPr lang="en-US" altLang="zh-CN" sz="3600" dirty="0">
                <a:latin typeface="Calibri" panose="020F0502020204030204" pitchFamily="34" charset="0"/>
                <a:cs typeface="Calibri" panose="020F0502020204030204" pitchFamily="34" charset="0"/>
              </a:rPr>
              <a:t>(3/3)</a:t>
            </a:r>
            <a:endParaRPr lang="zh-CN" altLang="en-US" sz="3600" dirty="0">
              <a:latin typeface="Calibri" panose="020F0502020204030204" pitchFamily="34" charset="0"/>
              <a:cs typeface="Calibri" panose="020F0502020204030204" pitchFamily="34" charset="0"/>
            </a:endParaRPr>
          </a:p>
        </p:txBody>
      </p:sp>
      <p:pic>
        <p:nvPicPr>
          <p:cNvPr id="4" name="图片 3">
            <a:extLst>
              <a:ext uri="{FF2B5EF4-FFF2-40B4-BE49-F238E27FC236}">
                <a16:creationId xmlns:a16="http://schemas.microsoft.com/office/drawing/2014/main" id="{5E7537DE-17F6-4D23-A4B5-59C9CAEEFD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3559" y="2143687"/>
            <a:ext cx="3982006" cy="3038899"/>
          </a:xfrm>
          <a:prstGeom prst="rect">
            <a:avLst/>
          </a:prstGeom>
        </p:spPr>
      </p:pic>
      <p:pic>
        <p:nvPicPr>
          <p:cNvPr id="6" name="图片 5">
            <a:extLst>
              <a:ext uri="{FF2B5EF4-FFF2-40B4-BE49-F238E27FC236}">
                <a16:creationId xmlns:a16="http://schemas.microsoft.com/office/drawing/2014/main" id="{7C55C781-0261-4683-8A05-50D7208712D2}"/>
              </a:ext>
            </a:extLst>
          </p:cNvPr>
          <p:cNvPicPr>
            <a:picLocks noChangeAspect="1"/>
          </p:cNvPicPr>
          <p:nvPr/>
        </p:nvPicPr>
        <p:blipFill>
          <a:blip r:embed="rId4"/>
          <a:stretch>
            <a:fillRect/>
          </a:stretch>
        </p:blipFill>
        <p:spPr>
          <a:xfrm>
            <a:off x="4926097" y="920223"/>
            <a:ext cx="5061626" cy="2446927"/>
          </a:xfrm>
          <a:prstGeom prst="rect">
            <a:avLst/>
          </a:prstGeom>
        </p:spPr>
      </p:pic>
      <p:pic>
        <p:nvPicPr>
          <p:cNvPr id="9" name="图片 8">
            <a:extLst>
              <a:ext uri="{FF2B5EF4-FFF2-40B4-BE49-F238E27FC236}">
                <a16:creationId xmlns:a16="http://schemas.microsoft.com/office/drawing/2014/main" id="{1B68C82F-DE52-4BF4-8373-36BCF153D562}"/>
              </a:ext>
            </a:extLst>
          </p:cNvPr>
          <p:cNvPicPr>
            <a:picLocks noChangeAspect="1"/>
          </p:cNvPicPr>
          <p:nvPr/>
        </p:nvPicPr>
        <p:blipFill>
          <a:blip r:embed="rId5"/>
          <a:stretch>
            <a:fillRect/>
          </a:stretch>
        </p:blipFill>
        <p:spPr>
          <a:xfrm>
            <a:off x="7326548" y="1322059"/>
            <a:ext cx="4385553" cy="2783645"/>
          </a:xfrm>
          <a:prstGeom prst="rect">
            <a:avLst/>
          </a:prstGeom>
        </p:spPr>
      </p:pic>
      <p:pic>
        <p:nvPicPr>
          <p:cNvPr id="11" name="图片 10">
            <a:extLst>
              <a:ext uri="{FF2B5EF4-FFF2-40B4-BE49-F238E27FC236}">
                <a16:creationId xmlns:a16="http://schemas.microsoft.com/office/drawing/2014/main" id="{5AB75EB9-8368-490D-8821-4B6CB20FA961}"/>
              </a:ext>
            </a:extLst>
          </p:cNvPr>
          <p:cNvPicPr>
            <a:picLocks noChangeAspect="1"/>
          </p:cNvPicPr>
          <p:nvPr/>
        </p:nvPicPr>
        <p:blipFill>
          <a:blip r:embed="rId6"/>
          <a:stretch>
            <a:fillRect/>
          </a:stretch>
        </p:blipFill>
        <p:spPr>
          <a:xfrm>
            <a:off x="5034496" y="4328873"/>
            <a:ext cx="4332446" cy="1707425"/>
          </a:xfrm>
          <a:prstGeom prst="rect">
            <a:avLst/>
          </a:prstGeom>
        </p:spPr>
      </p:pic>
      <p:sp>
        <p:nvSpPr>
          <p:cNvPr id="13" name="矩形 12">
            <a:extLst>
              <a:ext uri="{FF2B5EF4-FFF2-40B4-BE49-F238E27FC236}">
                <a16:creationId xmlns:a16="http://schemas.microsoft.com/office/drawing/2014/main" id="{36421861-085B-46A3-829B-D7CA1918719A}"/>
              </a:ext>
            </a:extLst>
          </p:cNvPr>
          <p:cNvSpPr/>
          <p:nvPr/>
        </p:nvSpPr>
        <p:spPr>
          <a:xfrm>
            <a:off x="4823146" y="6036298"/>
            <a:ext cx="5267527" cy="646331"/>
          </a:xfrm>
          <a:prstGeom prst="rect">
            <a:avLst/>
          </a:prstGeom>
        </p:spPr>
        <p:txBody>
          <a:bodyPr wrap="square">
            <a:spAutoFit/>
          </a:bodyPr>
          <a:lstStyle/>
          <a:p>
            <a:r>
              <a:rPr lang="en-US" altLang="zh-CN" dirty="0">
                <a:hlinkClick r:id="rId7"/>
              </a:rPr>
              <a:t>Snorkel</a:t>
            </a:r>
            <a:r>
              <a:rPr lang="zh-CN" altLang="en-US" dirty="0">
                <a:hlinkClick r:id="rId7"/>
              </a:rPr>
              <a:t>：</a:t>
            </a:r>
            <a:r>
              <a:rPr lang="en-US" altLang="zh-CN" dirty="0">
                <a:hlinkClick r:id="rId7"/>
              </a:rPr>
              <a:t>https://towardsdatascience.com/snorkel-a-weak-supervision-system-a8943c9b639f</a:t>
            </a:r>
            <a:endParaRPr lang="en-US" altLang="zh-CN" dirty="0"/>
          </a:p>
        </p:txBody>
      </p:sp>
    </p:spTree>
    <p:extLst>
      <p:ext uri="{BB962C8B-B14F-4D97-AF65-F5344CB8AC3E}">
        <p14:creationId xmlns:p14="http://schemas.microsoft.com/office/powerpoint/2010/main" val="3221668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3713343" cy="741780"/>
          </a:xfrm>
        </p:spPr>
        <p:txBody>
          <a:bodyPr>
            <a:normAutofit/>
          </a:bodyPr>
          <a:lstStyle/>
          <a:p>
            <a:r>
              <a:rPr lang="zh-CN" altLang="en-US" sz="3600" dirty="0"/>
              <a:t>数据标注任务</a:t>
            </a:r>
          </a:p>
        </p:txBody>
      </p:sp>
      <p:pic>
        <p:nvPicPr>
          <p:cNvPr id="4" name="图片 3">
            <a:extLst>
              <a:ext uri="{FF2B5EF4-FFF2-40B4-BE49-F238E27FC236}">
                <a16:creationId xmlns:a16="http://schemas.microsoft.com/office/drawing/2014/main" id="{FBB517D6-BB0E-47E0-944F-EEDC2BF7216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3559" y="1514208"/>
            <a:ext cx="4467849" cy="3829584"/>
          </a:xfrm>
          <a:prstGeom prst="rect">
            <a:avLst/>
          </a:prstGeom>
        </p:spPr>
      </p:pic>
      <p:pic>
        <p:nvPicPr>
          <p:cNvPr id="6" name="图片 5">
            <a:extLst>
              <a:ext uri="{FF2B5EF4-FFF2-40B4-BE49-F238E27FC236}">
                <a16:creationId xmlns:a16="http://schemas.microsoft.com/office/drawing/2014/main" id="{D53C3324-F0D2-456A-90B0-676714F79376}"/>
              </a:ext>
            </a:extLst>
          </p:cNvPr>
          <p:cNvPicPr>
            <a:picLocks noChangeAspect="1"/>
          </p:cNvPicPr>
          <p:nvPr/>
        </p:nvPicPr>
        <p:blipFill>
          <a:blip r:embed="rId3"/>
          <a:stretch>
            <a:fillRect/>
          </a:stretch>
        </p:blipFill>
        <p:spPr>
          <a:xfrm>
            <a:off x="5285868" y="0"/>
            <a:ext cx="2943225" cy="3324225"/>
          </a:xfrm>
          <a:prstGeom prst="rect">
            <a:avLst/>
          </a:prstGeom>
        </p:spPr>
      </p:pic>
      <p:pic>
        <p:nvPicPr>
          <p:cNvPr id="7" name="图片 6">
            <a:extLst>
              <a:ext uri="{FF2B5EF4-FFF2-40B4-BE49-F238E27FC236}">
                <a16:creationId xmlns:a16="http://schemas.microsoft.com/office/drawing/2014/main" id="{B093F2C3-92F8-442F-96C6-DB95EF8993DF}"/>
              </a:ext>
            </a:extLst>
          </p:cNvPr>
          <p:cNvPicPr>
            <a:picLocks noChangeAspect="1"/>
          </p:cNvPicPr>
          <p:nvPr/>
        </p:nvPicPr>
        <p:blipFill>
          <a:blip r:embed="rId4"/>
          <a:stretch>
            <a:fillRect/>
          </a:stretch>
        </p:blipFill>
        <p:spPr>
          <a:xfrm>
            <a:off x="8363553" y="0"/>
            <a:ext cx="3000375" cy="3390900"/>
          </a:xfrm>
          <a:prstGeom prst="rect">
            <a:avLst/>
          </a:prstGeom>
        </p:spPr>
      </p:pic>
      <p:pic>
        <p:nvPicPr>
          <p:cNvPr id="8" name="图片 7">
            <a:extLst>
              <a:ext uri="{FF2B5EF4-FFF2-40B4-BE49-F238E27FC236}">
                <a16:creationId xmlns:a16="http://schemas.microsoft.com/office/drawing/2014/main" id="{3AA9EEAA-EA6C-4CF7-9C15-47FC19121DE5}"/>
              </a:ext>
            </a:extLst>
          </p:cNvPr>
          <p:cNvPicPr>
            <a:picLocks noChangeAspect="1"/>
          </p:cNvPicPr>
          <p:nvPr/>
        </p:nvPicPr>
        <p:blipFill>
          <a:blip r:embed="rId5"/>
          <a:stretch>
            <a:fillRect/>
          </a:stretch>
        </p:blipFill>
        <p:spPr>
          <a:xfrm>
            <a:off x="5428743" y="3507229"/>
            <a:ext cx="2800350" cy="3105150"/>
          </a:xfrm>
          <a:prstGeom prst="rect">
            <a:avLst/>
          </a:prstGeom>
        </p:spPr>
      </p:pic>
      <p:pic>
        <p:nvPicPr>
          <p:cNvPr id="9" name="图片 8">
            <a:extLst>
              <a:ext uri="{FF2B5EF4-FFF2-40B4-BE49-F238E27FC236}">
                <a16:creationId xmlns:a16="http://schemas.microsoft.com/office/drawing/2014/main" id="{33ECA3F6-C4D2-44E0-B142-19C6690525B5}"/>
              </a:ext>
            </a:extLst>
          </p:cNvPr>
          <p:cNvPicPr>
            <a:picLocks noChangeAspect="1"/>
          </p:cNvPicPr>
          <p:nvPr/>
        </p:nvPicPr>
        <p:blipFill>
          <a:blip r:embed="rId6"/>
          <a:stretch>
            <a:fillRect/>
          </a:stretch>
        </p:blipFill>
        <p:spPr>
          <a:xfrm>
            <a:off x="8525477" y="3483416"/>
            <a:ext cx="2676525" cy="3152775"/>
          </a:xfrm>
          <a:prstGeom prst="rect">
            <a:avLst/>
          </a:prstGeom>
        </p:spPr>
      </p:pic>
    </p:spTree>
    <p:extLst>
      <p:ext uri="{BB962C8B-B14F-4D97-AF65-F5344CB8AC3E}">
        <p14:creationId xmlns:p14="http://schemas.microsoft.com/office/powerpoint/2010/main" val="295219260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C86A64D-0586-43CE-BD0C-9C7BDC4148C3}"/>
              </a:ext>
            </a:extLst>
          </p:cNvPr>
          <p:cNvSpPr>
            <a:spLocks noGrp="1"/>
          </p:cNvSpPr>
          <p:nvPr>
            <p:ph type="title"/>
          </p:nvPr>
        </p:nvSpPr>
        <p:spPr>
          <a:xfrm>
            <a:off x="683559" y="580279"/>
            <a:ext cx="5221130" cy="741780"/>
          </a:xfrm>
        </p:spPr>
        <p:txBody>
          <a:bodyPr>
            <a:normAutofit/>
          </a:bodyPr>
          <a:lstStyle/>
          <a:p>
            <a:r>
              <a:rPr lang="zh-CN" altLang="en-US" sz="3600" dirty="0"/>
              <a:t>数据标注数据集</a:t>
            </a:r>
          </a:p>
        </p:txBody>
      </p:sp>
      <p:pic>
        <p:nvPicPr>
          <p:cNvPr id="7" name="图片 6">
            <a:extLst>
              <a:ext uri="{FF2B5EF4-FFF2-40B4-BE49-F238E27FC236}">
                <a16:creationId xmlns:a16="http://schemas.microsoft.com/office/drawing/2014/main" id="{7A0763CE-8E1F-46E0-8557-00C49CCDF396}"/>
              </a:ext>
            </a:extLst>
          </p:cNvPr>
          <p:cNvPicPr>
            <a:picLocks noChangeAspect="1"/>
          </p:cNvPicPr>
          <p:nvPr/>
        </p:nvPicPr>
        <p:blipFill>
          <a:blip r:embed="rId3"/>
          <a:stretch>
            <a:fillRect/>
          </a:stretch>
        </p:blipFill>
        <p:spPr>
          <a:xfrm>
            <a:off x="2072803" y="1248521"/>
            <a:ext cx="8610600" cy="5029200"/>
          </a:xfrm>
          <a:prstGeom prst="rect">
            <a:avLst/>
          </a:prstGeom>
        </p:spPr>
      </p:pic>
    </p:spTree>
    <p:extLst>
      <p:ext uri="{BB962C8B-B14F-4D97-AF65-F5344CB8AC3E}">
        <p14:creationId xmlns:p14="http://schemas.microsoft.com/office/powerpoint/2010/main" val="2318972514"/>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428</TotalTime>
  <Words>640</Words>
  <Application>Microsoft Office PowerPoint</Application>
  <PresentationFormat>宽屏</PresentationFormat>
  <Paragraphs>96</Paragraphs>
  <Slides>16</Slides>
  <Notes>6</Notes>
  <HiddenSlides>0</HiddenSlides>
  <MMClips>0</MMClips>
  <ScaleCrop>false</ScaleCrop>
  <HeadingPairs>
    <vt:vector size="8" baseType="variant">
      <vt:variant>
        <vt:lpstr>已用的字体</vt:lpstr>
      </vt:variant>
      <vt:variant>
        <vt:i4>6</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4" baseType="lpstr">
      <vt:lpstr>等线</vt:lpstr>
      <vt:lpstr>等线 Light</vt:lpstr>
      <vt:lpstr>楷体</vt:lpstr>
      <vt:lpstr>宋体</vt:lpstr>
      <vt:lpstr>Arial</vt:lpstr>
      <vt:lpstr>Calibri</vt:lpstr>
      <vt:lpstr>Office 主题​​</vt:lpstr>
      <vt:lpstr>Microsoft Visio 绘图</vt:lpstr>
      <vt:lpstr>数据标注研究综述</vt:lpstr>
      <vt:lpstr>作者介绍</vt:lpstr>
      <vt:lpstr>数据标注</vt:lpstr>
      <vt:lpstr>数据标注应用</vt:lpstr>
      <vt:lpstr>数据标注分类(1/3)</vt:lpstr>
      <vt:lpstr>数据标注分类(2/3)</vt:lpstr>
      <vt:lpstr>数据标注分类(3/3)</vt:lpstr>
      <vt:lpstr>数据标注任务</vt:lpstr>
      <vt:lpstr>数据标注数据集</vt:lpstr>
      <vt:lpstr>数据标注平台</vt:lpstr>
      <vt:lpstr>数据标注开源工具</vt:lpstr>
      <vt:lpstr>数据标注规范</vt:lpstr>
      <vt:lpstr>数据标注质量评估</vt:lpstr>
      <vt:lpstr>数据标注面临的挑战</vt:lpstr>
      <vt:lpstr>数据标注发展趋势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数据标注研究综述</dc:title>
  <dc:creator>白 林枭</dc:creator>
  <cp:lastModifiedBy>白 林枭</cp:lastModifiedBy>
  <cp:revision>28</cp:revision>
  <dcterms:created xsi:type="dcterms:W3CDTF">2019-12-10T06:12:44Z</dcterms:created>
  <dcterms:modified xsi:type="dcterms:W3CDTF">2019-12-13T03:38:28Z</dcterms:modified>
</cp:coreProperties>
</file>